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72" r:id="rId3"/>
    <p:sldId id="269" r:id="rId4"/>
    <p:sldId id="270" r:id="rId5"/>
    <p:sldId id="286" r:id="rId6"/>
    <p:sldId id="287" r:id="rId7"/>
    <p:sldId id="288" r:id="rId8"/>
    <p:sldId id="289"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2576" autoAdjust="0"/>
  </p:normalViewPr>
  <p:slideViewPr>
    <p:cSldViewPr>
      <p:cViewPr varScale="1">
        <p:scale>
          <a:sx n="81" d="100"/>
          <a:sy n="81" d="100"/>
        </p:scale>
        <p:origin x="2406" y="7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F14582-D016-41C2-B5E2-EBD8346D8521}" type="datetimeFigureOut">
              <a:rPr lang="en-US" smtClean="0"/>
              <a:t>8/17/2017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A302AF-B586-42AF-A5D6-F28D21B17E0C}" type="slidenum">
              <a:rPr lang="en-US" smtClean="0"/>
              <a:t>‹#›</a:t>
            </a:fld>
            <a:endParaRPr lang="en-US"/>
          </a:p>
        </p:txBody>
      </p:sp>
    </p:spTree>
    <p:extLst>
      <p:ext uri="{BB962C8B-B14F-4D97-AF65-F5344CB8AC3E}">
        <p14:creationId xmlns:p14="http://schemas.microsoft.com/office/powerpoint/2010/main" val="850085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FD02E-C7DB-4EAA-904B-2D2895B7A5E4}" type="datetimeFigureOut">
              <a:rPr lang="en-US" smtClean="0"/>
              <a:t>8/17/2017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1073F-BD93-4625-B88F-A731E453E4B4}" type="slidenum">
              <a:rPr lang="en-US" smtClean="0"/>
              <a:t>‹#›</a:t>
            </a:fld>
            <a:endParaRPr lang="en-US"/>
          </a:p>
        </p:txBody>
      </p:sp>
    </p:spTree>
    <p:extLst>
      <p:ext uri="{BB962C8B-B14F-4D97-AF65-F5344CB8AC3E}">
        <p14:creationId xmlns:p14="http://schemas.microsoft.com/office/powerpoint/2010/main" val="1378744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rPr>
              <a:t>In another session</a:t>
            </a:r>
            <a:r>
              <a:rPr lang="en-US" b="1" baseline="0" dirty="0" smtClean="0">
                <a:solidFill>
                  <a:schemeClr val="tx1"/>
                </a:solidFill>
              </a:rPr>
              <a:t> we talked of engagement…’clicking with and involving the learner in the process of learning.’ Engagement has been shown to relate to ownership and commitment as well as reduced absenteeism.</a:t>
            </a:r>
          </a:p>
          <a:p>
            <a:endParaRPr lang="en-US" b="1" dirty="0" smtClean="0">
              <a:solidFill>
                <a:schemeClr val="tx1"/>
              </a:solidFill>
            </a:endParaRPr>
          </a:p>
          <a:p>
            <a:endParaRPr lang="en-US" b="1" dirty="0" smtClean="0">
              <a:solidFill>
                <a:schemeClr val="tx1"/>
              </a:solidFill>
            </a:endParaRPr>
          </a:p>
          <a:p>
            <a:r>
              <a:rPr lang="en-US" b="1" dirty="0" smtClean="0">
                <a:solidFill>
                  <a:schemeClr val="tx1"/>
                </a:solidFill>
              </a:rPr>
              <a:t>The ‘</a:t>
            </a:r>
            <a:r>
              <a:rPr lang="en-US" b="1" dirty="0" err="1" smtClean="0">
                <a:solidFill>
                  <a:schemeClr val="tx1"/>
                </a:solidFill>
              </a:rPr>
              <a:t>triarchic</a:t>
            </a:r>
            <a:r>
              <a:rPr lang="en-US" b="1" dirty="0" smtClean="0">
                <a:solidFill>
                  <a:schemeClr val="tx1"/>
                </a:solidFill>
              </a:rPr>
              <a:t> model’</a:t>
            </a:r>
            <a:r>
              <a:rPr lang="en-US" b="1" baseline="0" dirty="0" smtClean="0">
                <a:solidFill>
                  <a:schemeClr val="tx1"/>
                </a:solidFill>
              </a:rPr>
              <a:t> </a:t>
            </a:r>
            <a:r>
              <a:rPr lang="en-US" i="1" dirty="0" smtClean="0">
                <a:solidFill>
                  <a:schemeClr val="tx1"/>
                </a:solidFill>
              </a:rPr>
              <a:t>Critical thinking</a:t>
            </a:r>
            <a:r>
              <a:rPr lang="en-US" i="1" baseline="0" dirty="0" smtClean="0">
                <a:solidFill>
                  <a:schemeClr val="tx1"/>
                </a:solidFill>
              </a:rPr>
              <a:t> </a:t>
            </a:r>
            <a:r>
              <a:rPr lang="en-US" i="1" dirty="0" err="1" smtClean="0">
                <a:solidFill>
                  <a:schemeClr val="tx1"/>
                </a:solidFill>
              </a:rPr>
              <a:t>Crea</a:t>
            </a:r>
            <a:r>
              <a:rPr lang="en-US" i="1" dirty="0" smtClean="0">
                <a:solidFill>
                  <a:schemeClr val="tx1"/>
                </a:solidFill>
              </a:rPr>
              <a:t>)</a:t>
            </a:r>
            <a:r>
              <a:rPr lang="en-US" i="1" dirty="0" err="1" smtClean="0">
                <a:solidFill>
                  <a:schemeClr val="tx1"/>
                </a:solidFill>
              </a:rPr>
              <a:t>tive</a:t>
            </a:r>
            <a:r>
              <a:rPr lang="en-US" i="1" dirty="0" smtClean="0">
                <a:solidFill>
                  <a:schemeClr val="tx1"/>
                </a:solidFill>
              </a:rPr>
              <a:t> thinking</a:t>
            </a:r>
            <a:r>
              <a:rPr lang="en-US" i="1" baseline="0" dirty="0" smtClean="0">
                <a:solidFill>
                  <a:schemeClr val="tx1"/>
                </a:solidFill>
              </a:rPr>
              <a:t> </a:t>
            </a:r>
            <a:r>
              <a:rPr lang="en-US" i="1" dirty="0" smtClean="0">
                <a:solidFill>
                  <a:schemeClr val="tx1"/>
                </a:solidFill>
              </a:rPr>
              <a:t>Practical thinking</a:t>
            </a:r>
            <a:r>
              <a:rPr lang="en-US" i="1" baseline="0" dirty="0" smtClean="0">
                <a:solidFill>
                  <a:schemeClr val="tx1"/>
                </a:solidFill>
              </a:rPr>
              <a:t> </a:t>
            </a:r>
            <a:r>
              <a:rPr lang="en-US" sz="1400" b="1" dirty="0" smtClean="0">
                <a:solidFill>
                  <a:schemeClr val="tx1"/>
                </a:solidFill>
              </a:rPr>
              <a:t>Fink (2013); Sternberg (1998)</a:t>
            </a:r>
            <a:endParaRPr lang="en-US" dirty="0"/>
          </a:p>
        </p:txBody>
      </p:sp>
      <p:sp>
        <p:nvSpPr>
          <p:cNvPr id="4" name="Slide Number Placeholder 3"/>
          <p:cNvSpPr>
            <a:spLocks noGrp="1"/>
          </p:cNvSpPr>
          <p:nvPr>
            <p:ph type="sldNum" sz="quarter" idx="10"/>
          </p:nvPr>
        </p:nvSpPr>
        <p:spPr/>
        <p:txBody>
          <a:bodyPr/>
          <a:lstStyle/>
          <a:p>
            <a:fld id="{3CC8B357-73F9-427D-9EFA-C392C8EF2086}" type="slidenum">
              <a:rPr lang="en-US" smtClean="0"/>
              <a:t>2</a:t>
            </a:fld>
            <a:endParaRPr lang="en-US"/>
          </a:p>
        </p:txBody>
      </p:sp>
    </p:spTree>
    <p:extLst>
      <p:ext uri="{BB962C8B-B14F-4D97-AF65-F5344CB8AC3E}">
        <p14:creationId xmlns:p14="http://schemas.microsoft.com/office/powerpoint/2010/main" val="1313126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In a nutshell, higher order thinking is the idea is that some types of learning require more cognitive processing than others (e.g., Bloom), but also have more generalized benefits.</a:t>
            </a:r>
          </a:p>
          <a:p>
            <a:endParaRPr lang="en-US" dirty="0" smtClean="0">
              <a:solidFill>
                <a:srgbClr val="FF0000"/>
              </a:solidFill>
            </a:endParaRPr>
          </a:p>
          <a:p>
            <a:r>
              <a:rPr lang="en-US" b="1" dirty="0" smtClean="0">
                <a:solidFill>
                  <a:srgbClr val="FF0000"/>
                </a:solidFill>
              </a:rPr>
              <a:t>Higher-order thinking skills go beyond basic observation of facts and memorization. They are what we are talking about when we want our students to be evaluative, creative and innovative.</a:t>
            </a:r>
          </a:p>
          <a:p>
            <a:endParaRPr lang="en-US" dirty="0"/>
          </a:p>
        </p:txBody>
      </p:sp>
      <p:sp>
        <p:nvSpPr>
          <p:cNvPr id="4" name="Slide Number Placeholder 3"/>
          <p:cNvSpPr>
            <a:spLocks noGrp="1"/>
          </p:cNvSpPr>
          <p:nvPr>
            <p:ph type="sldNum" sz="quarter" idx="10"/>
          </p:nvPr>
        </p:nvSpPr>
        <p:spPr/>
        <p:txBody>
          <a:bodyPr/>
          <a:lstStyle/>
          <a:p>
            <a:fld id="{C901073F-BD93-4625-B88F-A731E453E4B4}" type="slidenum">
              <a:rPr lang="en-US" smtClean="0"/>
              <a:t>3</a:t>
            </a:fld>
            <a:endParaRPr lang="en-US"/>
          </a:p>
        </p:txBody>
      </p:sp>
    </p:spTree>
    <p:extLst>
      <p:ext uri="{BB962C8B-B14F-4D97-AF65-F5344CB8AC3E}">
        <p14:creationId xmlns:p14="http://schemas.microsoft.com/office/powerpoint/2010/main" val="3892390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a:t>
            </a:r>
            <a:r>
              <a:rPr lang="en-US" baseline="0" dirty="0" smtClean="0"/>
              <a:t> idea” is the take-away that you want all learners to have in this experience. Stop and ask a couple of teams what their big idea is (write it on the whiteboard)</a:t>
            </a:r>
          </a:p>
          <a:p>
            <a:endParaRPr lang="en-US" baseline="0" dirty="0" smtClean="0"/>
          </a:p>
          <a:p>
            <a:r>
              <a:rPr lang="en-US" baseline="0" dirty="0" smtClean="0"/>
              <a:t>Write course objectives on the whiteboard.</a:t>
            </a:r>
          </a:p>
          <a:p>
            <a:endParaRPr lang="en-US" baseline="0" dirty="0" smtClean="0"/>
          </a:p>
          <a:p>
            <a:r>
              <a:rPr lang="en-US" baseline="0" dirty="0" smtClean="0"/>
              <a:t>Write brief description of activity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901073F-BD93-4625-B88F-A731E453E4B4}" type="slidenum">
              <a:rPr lang="en-US" smtClean="0"/>
              <a:t>5</a:t>
            </a:fld>
            <a:endParaRPr lang="en-US"/>
          </a:p>
        </p:txBody>
      </p:sp>
    </p:spTree>
    <p:extLst>
      <p:ext uri="{BB962C8B-B14F-4D97-AF65-F5344CB8AC3E}">
        <p14:creationId xmlns:p14="http://schemas.microsoft.com/office/powerpoint/2010/main" val="375192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White board?</a:t>
            </a:r>
            <a:endParaRPr lang="en-US" dirty="0"/>
          </a:p>
        </p:txBody>
      </p:sp>
      <p:sp>
        <p:nvSpPr>
          <p:cNvPr id="4" name="Slide Number Placeholder 3"/>
          <p:cNvSpPr>
            <a:spLocks noGrp="1"/>
          </p:cNvSpPr>
          <p:nvPr>
            <p:ph type="sldNum" sz="quarter" idx="10"/>
          </p:nvPr>
        </p:nvSpPr>
        <p:spPr/>
        <p:txBody>
          <a:bodyPr/>
          <a:lstStyle/>
          <a:p>
            <a:fld id="{C901073F-BD93-4625-B88F-A731E453E4B4}" type="slidenum">
              <a:rPr lang="en-US" smtClean="0"/>
              <a:t>6</a:t>
            </a:fld>
            <a:endParaRPr lang="en-US"/>
          </a:p>
        </p:txBody>
      </p:sp>
    </p:spTree>
    <p:extLst>
      <p:ext uri="{BB962C8B-B14F-4D97-AF65-F5344CB8AC3E}">
        <p14:creationId xmlns:p14="http://schemas.microsoft.com/office/powerpoint/2010/main" val="1818741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say ‘critical thinking’ we sometimes mean true CT, but sometimes creative or practical thinking. Creative thinking implies the production of something ‘novel’ and ‘valuable.’ Creativity, in this sense, can mean drawing on a variety of elements from different sources and integrating them into a new structure…connect and synthesize are common verbs. Practical thinking is when students learn how to answer questions, make decisions, and solve problems. All three can be measured using AAC&amp;U VALUE rubrics.</a:t>
            </a:r>
          </a:p>
        </p:txBody>
      </p:sp>
      <p:sp>
        <p:nvSpPr>
          <p:cNvPr id="4" name="Slide Number Placeholder 3"/>
          <p:cNvSpPr>
            <a:spLocks noGrp="1"/>
          </p:cNvSpPr>
          <p:nvPr>
            <p:ph type="sldNum" sz="quarter" idx="10"/>
          </p:nvPr>
        </p:nvSpPr>
        <p:spPr/>
        <p:txBody>
          <a:bodyPr/>
          <a:lstStyle/>
          <a:p>
            <a:fld id="{3CC8B357-73F9-427D-9EFA-C392C8EF2086}" type="slidenum">
              <a:rPr lang="en-US" smtClean="0"/>
              <a:t>9</a:t>
            </a:fld>
            <a:endParaRPr lang="en-US"/>
          </a:p>
        </p:txBody>
      </p:sp>
    </p:spTree>
    <p:extLst>
      <p:ext uri="{BB962C8B-B14F-4D97-AF65-F5344CB8AC3E}">
        <p14:creationId xmlns:p14="http://schemas.microsoft.com/office/powerpoint/2010/main" val="435652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NMC PP Template Title.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09600" y="2971800"/>
            <a:ext cx="3048000" cy="1524000"/>
          </a:xfrm>
        </p:spPr>
        <p:txBody>
          <a:bodyPr/>
          <a:lstStyle>
            <a:lvl1pPr>
              <a:defRPr/>
            </a:lvl1pPr>
          </a:lstStyle>
          <a:p>
            <a:endParaRPr lang="en-US" dirty="0"/>
          </a:p>
        </p:txBody>
      </p:sp>
      <p:sp>
        <p:nvSpPr>
          <p:cNvPr id="3" name="Subtitle 2"/>
          <p:cNvSpPr>
            <a:spLocks noGrp="1"/>
          </p:cNvSpPr>
          <p:nvPr>
            <p:ph type="subTitle" idx="1"/>
          </p:nvPr>
        </p:nvSpPr>
        <p:spPr>
          <a:xfrm>
            <a:off x="609600" y="4724400"/>
            <a:ext cx="5334000" cy="106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228600" y="6324600"/>
            <a:ext cx="2133600" cy="365125"/>
          </a:xfrm>
        </p:spPr>
        <p:txBody>
          <a:bodyPr/>
          <a:lstStyle/>
          <a:p>
            <a:fld id="{D5D190F9-E1A5-475C-AC3A-4DC7BB962536}" type="datetimeFigureOut">
              <a:rPr lang="en-US" smtClean="0"/>
              <a:t>8/17/2017</a:t>
            </a:fld>
            <a:endParaRPr lang="en-US"/>
          </a:p>
        </p:txBody>
      </p:sp>
      <p:sp>
        <p:nvSpPr>
          <p:cNvPr id="6" name="Slide Number Placeholder 5"/>
          <p:cNvSpPr>
            <a:spLocks noGrp="1"/>
          </p:cNvSpPr>
          <p:nvPr>
            <p:ph type="sldNum" sz="quarter" idx="12"/>
          </p:nvPr>
        </p:nvSpPr>
        <p:spPr>
          <a:xfrm>
            <a:off x="6934200" y="6356350"/>
            <a:ext cx="2133600" cy="365125"/>
          </a:xfrm>
        </p:spPr>
        <p:txBody>
          <a:bodyPr/>
          <a:lstStyle/>
          <a:p>
            <a:fld id="{1A0ADDF4-520B-4E9F-831E-81C5EAAFBF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190F9-E1A5-475C-AC3A-4DC7BB962536}" type="datetimeFigureOut">
              <a:rPr lang="en-US" smtClean="0"/>
              <a:t>8/17/2017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190F9-E1A5-475C-AC3A-4DC7BB962536}" type="datetimeFigureOut">
              <a:rPr lang="en-US" smtClean="0"/>
              <a:t>8/17/2017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190F9-E1A5-475C-AC3A-4DC7BB962536}" type="datetimeFigureOut">
              <a:rPr lang="en-US" smtClean="0"/>
              <a:t>8/17/2017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190F9-E1A5-475C-AC3A-4DC7BB962536}" type="datetimeFigureOut">
              <a:rPr lang="en-US" smtClean="0"/>
              <a:t>8/17/2017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190F9-E1A5-475C-AC3A-4DC7BB962536}" type="datetimeFigureOut">
              <a:rPr lang="en-US" smtClean="0"/>
              <a:t>8/17/2017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190F9-E1A5-475C-AC3A-4DC7BB962536}" type="datetimeFigureOut">
              <a:rPr lang="en-US" smtClean="0"/>
              <a:t>8/17/2017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190F9-E1A5-475C-AC3A-4DC7BB962536}" type="datetimeFigureOut">
              <a:rPr lang="en-US" smtClean="0"/>
              <a:t>8/17/2017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190F9-E1A5-475C-AC3A-4DC7BB962536}" type="datetimeFigureOut">
              <a:rPr lang="en-US" smtClean="0"/>
              <a:t>8/17/2017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190F9-E1A5-475C-AC3A-4DC7BB962536}" type="datetimeFigureOut">
              <a:rPr lang="en-US" smtClean="0"/>
              <a:t>8/17/2017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190F9-E1A5-475C-AC3A-4DC7BB962536}" type="datetimeFigureOut">
              <a:rPr lang="en-US" smtClean="0"/>
              <a:t>8/17/2017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A0ADDF4-520B-4E9F-831E-81C5EAAFBF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NMC PP Template Background.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890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514600"/>
            <a:ext cx="8229600" cy="2971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190F9-E1A5-475C-AC3A-4DC7BB962536}" type="datetimeFigureOut">
              <a:rPr lang="en-US" smtClean="0"/>
              <a:t>8/17/2017</a:t>
            </a:fld>
            <a:endParaRPr lang="en-US"/>
          </a:p>
        </p:txBody>
      </p:sp>
      <p:sp>
        <p:nvSpPr>
          <p:cNvPr id="6" name="Slide Number Placeholder 5"/>
          <p:cNvSpPr>
            <a:spLocks noGrp="1"/>
          </p:cNvSpPr>
          <p:nvPr>
            <p:ph type="sldNum" sz="quarter" idx="4"/>
          </p:nvPr>
        </p:nvSpPr>
        <p:spPr>
          <a:xfrm>
            <a:off x="45720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ADDF4-520B-4E9F-831E-81C5EAAFBF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381000"/>
            <a:ext cx="5010150" cy="1676400"/>
          </a:xfrm>
        </p:spPr>
        <p:txBody>
          <a:bodyPr>
            <a:noAutofit/>
          </a:bodyPr>
          <a:lstStyle/>
          <a:p>
            <a:r>
              <a:rPr lang="en-US" sz="3600" b="1" dirty="0">
                <a:solidFill>
                  <a:schemeClr val="bg1"/>
                </a:solidFill>
              </a:rPr>
              <a:t>Steelcase/NMC Active Learner-Centered (ALC) Academy</a:t>
            </a:r>
          </a:p>
        </p:txBody>
      </p:sp>
      <p:sp>
        <p:nvSpPr>
          <p:cNvPr id="3" name="Subtitle 2"/>
          <p:cNvSpPr>
            <a:spLocks noGrp="1"/>
          </p:cNvSpPr>
          <p:nvPr>
            <p:ph type="subTitle" idx="1"/>
          </p:nvPr>
        </p:nvSpPr>
        <p:spPr>
          <a:xfrm>
            <a:off x="-304800" y="2971800"/>
            <a:ext cx="4800600" cy="1460500"/>
          </a:xfrm>
        </p:spPr>
        <p:txBody>
          <a:bodyPr>
            <a:normAutofit/>
          </a:bodyPr>
          <a:lstStyle/>
          <a:p>
            <a:r>
              <a:rPr lang="en-US" sz="1350" b="1" dirty="0">
                <a:solidFill>
                  <a:schemeClr val="tx1"/>
                </a:solidFill>
              </a:rPr>
              <a:t>Harsha Sharma, Ph.D., </a:t>
            </a:r>
            <a:r>
              <a:rPr lang="en-US" sz="1350" b="1" i="1" dirty="0">
                <a:solidFill>
                  <a:schemeClr val="tx1"/>
                </a:solidFill>
              </a:rPr>
              <a:t>Professor, Arts &amp; Sciences</a:t>
            </a:r>
          </a:p>
          <a:p>
            <a:r>
              <a:rPr lang="en-US" sz="1350" b="1" dirty="0">
                <a:solidFill>
                  <a:schemeClr val="tx1"/>
                </a:solidFill>
              </a:rPr>
              <a:t>Larry W. Hughes, Ph.D., </a:t>
            </a:r>
            <a:r>
              <a:rPr lang="en-US" sz="1350" b="1" i="1" dirty="0">
                <a:solidFill>
                  <a:schemeClr val="tx1"/>
                </a:solidFill>
              </a:rPr>
              <a:t>Associate Professor, CREATE</a:t>
            </a:r>
          </a:p>
        </p:txBody>
      </p:sp>
      <p:sp>
        <p:nvSpPr>
          <p:cNvPr id="6" name="Content Placeholder 2"/>
          <p:cNvSpPr txBox="1">
            <a:spLocks/>
          </p:cNvSpPr>
          <p:nvPr/>
        </p:nvSpPr>
        <p:spPr>
          <a:xfrm>
            <a:off x="5848350" y="2362200"/>
            <a:ext cx="3124200" cy="15113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600" b="1" dirty="0" smtClean="0">
                <a:solidFill>
                  <a:schemeClr val="bg1"/>
                </a:solidFill>
              </a:rPr>
              <a:t>In this session: </a:t>
            </a:r>
            <a:r>
              <a:rPr lang="en-US" sz="2600" i="1" dirty="0" smtClean="0">
                <a:solidFill>
                  <a:schemeClr val="bg1"/>
                </a:solidFill>
              </a:rPr>
              <a:t>Higher Order and Highly Engaged</a:t>
            </a:r>
          </a:p>
        </p:txBody>
      </p:sp>
    </p:spTree>
    <p:extLst>
      <p:ext uri="{BB962C8B-B14F-4D97-AF65-F5344CB8AC3E}">
        <p14:creationId xmlns:p14="http://schemas.microsoft.com/office/powerpoint/2010/main" val="3386228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3"/>
          </p:nvPr>
        </p:nvSpPr>
        <p:spPr>
          <a:xfrm>
            <a:off x="242239" y="5399641"/>
            <a:ext cx="5379084" cy="721787"/>
          </a:xfrm>
        </p:spPr>
        <p:txBody>
          <a:bodyPr>
            <a:noAutofit/>
          </a:bodyPr>
          <a:lstStyle/>
          <a:p>
            <a:r>
              <a:rPr lang="en-US" sz="3600" dirty="0"/>
              <a:t>What is engagement</a:t>
            </a:r>
            <a:r>
              <a:rPr lang="en-US" sz="3600" dirty="0" smtClean="0"/>
              <a:t>? </a:t>
            </a:r>
            <a:endParaRPr lang="en-US" sz="3600" dirty="0"/>
          </a:p>
        </p:txBody>
      </p:sp>
      <p:sp>
        <p:nvSpPr>
          <p:cNvPr id="7" name="Content Placeholder 6"/>
          <p:cNvSpPr>
            <a:spLocks noGrp="1"/>
          </p:cNvSpPr>
          <p:nvPr>
            <p:ph sz="quarter" idx="4"/>
          </p:nvPr>
        </p:nvSpPr>
        <p:spPr>
          <a:xfrm>
            <a:off x="85272" y="1413463"/>
            <a:ext cx="6109847" cy="4707965"/>
          </a:xfrm>
        </p:spPr>
        <p:txBody>
          <a:bodyPr>
            <a:normAutofit/>
          </a:bodyPr>
          <a:lstStyle/>
          <a:p>
            <a:r>
              <a:rPr lang="en-US" dirty="0">
                <a:solidFill>
                  <a:schemeClr val="tx1"/>
                </a:solidFill>
              </a:rPr>
              <a:t>“student-faculty interaction, peer-to-peer </a:t>
            </a:r>
            <a:r>
              <a:rPr lang="en-US" dirty="0" smtClean="0">
                <a:solidFill>
                  <a:schemeClr val="tx1"/>
                </a:solidFill>
              </a:rPr>
              <a:t>collaboration, </a:t>
            </a:r>
            <a:r>
              <a:rPr lang="en-US" dirty="0">
                <a:solidFill>
                  <a:schemeClr val="tx1"/>
                </a:solidFill>
              </a:rPr>
              <a:t>and active learning…” (Chen, </a:t>
            </a:r>
            <a:r>
              <a:rPr lang="en-US" dirty="0" err="1">
                <a:solidFill>
                  <a:schemeClr val="tx1"/>
                </a:solidFill>
              </a:rPr>
              <a:t>Gonyea</a:t>
            </a:r>
            <a:r>
              <a:rPr lang="en-US" dirty="0">
                <a:solidFill>
                  <a:schemeClr val="tx1"/>
                </a:solidFill>
              </a:rPr>
              <a:t>, &amp; </a:t>
            </a:r>
            <a:r>
              <a:rPr lang="en-US" dirty="0" err="1">
                <a:solidFill>
                  <a:schemeClr val="tx1"/>
                </a:solidFill>
              </a:rPr>
              <a:t>Kuh</a:t>
            </a:r>
            <a:r>
              <a:rPr lang="en-US" dirty="0">
                <a:solidFill>
                  <a:schemeClr val="tx1"/>
                </a:solidFill>
              </a:rPr>
              <a:t>, 2008). </a:t>
            </a:r>
          </a:p>
          <a:p>
            <a:r>
              <a:rPr lang="en-US" dirty="0">
                <a:solidFill>
                  <a:schemeClr val="tx1"/>
                </a:solidFill>
              </a:rPr>
              <a:t>Positive correlation with learning experience</a:t>
            </a:r>
          </a:p>
          <a:p>
            <a:r>
              <a:rPr lang="en-US" dirty="0">
                <a:solidFill>
                  <a:schemeClr val="tx1"/>
                </a:solidFill>
              </a:rPr>
              <a:t>Social learning/cognitive theories (Bandura, 1977; 1986)</a:t>
            </a:r>
          </a:p>
          <a:p>
            <a:endParaRPr lang="en-US" dirty="0"/>
          </a:p>
        </p:txBody>
      </p:sp>
      <p:grpSp>
        <p:nvGrpSpPr>
          <p:cNvPr id="17" name="Group 16"/>
          <p:cNvGrpSpPr/>
          <p:nvPr/>
        </p:nvGrpSpPr>
        <p:grpSpPr>
          <a:xfrm>
            <a:off x="5621323" y="3039020"/>
            <a:ext cx="2787611" cy="2073961"/>
            <a:chOff x="2963744" y="3705225"/>
            <a:chExt cx="4580056" cy="2479558"/>
          </a:xfrm>
        </p:grpSpPr>
        <p:sp>
          <p:nvSpPr>
            <p:cNvPr id="9" name="Isosceles Triangle 8"/>
            <p:cNvSpPr/>
            <p:nvPr/>
          </p:nvSpPr>
          <p:spPr>
            <a:xfrm>
              <a:off x="3798189" y="4035167"/>
              <a:ext cx="2193041" cy="1711132"/>
            </a:xfrm>
            <a:prstGeom prst="triangl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350"/>
            </a:p>
          </p:txBody>
        </p:sp>
        <p:sp>
          <p:nvSpPr>
            <p:cNvPr id="10" name="TextBox 9"/>
            <p:cNvSpPr txBox="1"/>
            <p:nvPr/>
          </p:nvSpPr>
          <p:spPr>
            <a:xfrm>
              <a:off x="4421854" y="3705225"/>
              <a:ext cx="1667754" cy="238653"/>
            </a:xfrm>
            <a:prstGeom prst="rect">
              <a:avLst/>
            </a:prstGeom>
            <a:noFill/>
          </p:spPr>
          <p:txBody>
            <a:bodyPr wrap="square" rtlCol="0">
              <a:spAutoFit/>
            </a:bodyPr>
            <a:lstStyle/>
            <a:p>
              <a:r>
                <a:rPr lang="en-US" sz="1050" b="1" dirty="0"/>
                <a:t>Individual</a:t>
              </a:r>
            </a:p>
          </p:txBody>
        </p:sp>
        <p:sp>
          <p:nvSpPr>
            <p:cNvPr id="11" name="TextBox 10"/>
            <p:cNvSpPr txBox="1"/>
            <p:nvPr/>
          </p:nvSpPr>
          <p:spPr>
            <a:xfrm>
              <a:off x="5876046" y="5944594"/>
              <a:ext cx="1667754" cy="238653"/>
            </a:xfrm>
            <a:prstGeom prst="rect">
              <a:avLst/>
            </a:prstGeom>
            <a:noFill/>
          </p:spPr>
          <p:txBody>
            <a:bodyPr wrap="square" rtlCol="0">
              <a:spAutoFit/>
            </a:bodyPr>
            <a:lstStyle/>
            <a:p>
              <a:r>
                <a:rPr lang="en-US" sz="1050" b="1" dirty="0"/>
                <a:t>Environment</a:t>
              </a:r>
            </a:p>
          </p:txBody>
        </p:sp>
        <p:sp>
          <p:nvSpPr>
            <p:cNvPr id="12" name="TextBox 11"/>
            <p:cNvSpPr txBox="1"/>
            <p:nvPr/>
          </p:nvSpPr>
          <p:spPr>
            <a:xfrm>
              <a:off x="2963744" y="5946130"/>
              <a:ext cx="1667754" cy="238653"/>
            </a:xfrm>
            <a:prstGeom prst="rect">
              <a:avLst/>
            </a:prstGeom>
            <a:noFill/>
          </p:spPr>
          <p:txBody>
            <a:bodyPr wrap="square" rtlCol="0">
              <a:spAutoFit/>
            </a:bodyPr>
            <a:lstStyle/>
            <a:p>
              <a:r>
                <a:rPr lang="en-US" sz="1050" b="1" dirty="0"/>
                <a:t>Behavior</a:t>
              </a:r>
            </a:p>
          </p:txBody>
        </p:sp>
        <p:cxnSp>
          <p:nvCxnSpPr>
            <p:cNvPr id="13" name="Straight Arrow Connector 12"/>
            <p:cNvCxnSpPr/>
            <p:nvPr/>
          </p:nvCxnSpPr>
          <p:spPr>
            <a:xfrm>
              <a:off x="5174796" y="3971047"/>
              <a:ext cx="1090254" cy="1630826"/>
            </a:xfrm>
            <a:prstGeom prst="straightConnector1">
              <a:avLst/>
            </a:prstGeom>
            <a:ln w="38100">
              <a:solidFill>
                <a:schemeClr val="accent2">
                  <a:lumMod val="60000"/>
                  <a:lumOff val="40000"/>
                  <a:alpha val="60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499212" y="3971047"/>
              <a:ext cx="1160224" cy="1630826"/>
            </a:xfrm>
            <a:prstGeom prst="straightConnector1">
              <a:avLst/>
            </a:prstGeom>
            <a:ln w="38100">
              <a:solidFill>
                <a:schemeClr val="accent2">
                  <a:lumMod val="60000"/>
                  <a:lumOff val="40000"/>
                  <a:alpha val="60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40059" y="5846214"/>
              <a:ext cx="2505550" cy="0"/>
            </a:xfrm>
            <a:prstGeom prst="straightConnector1">
              <a:avLst/>
            </a:prstGeom>
            <a:ln w="38100">
              <a:solidFill>
                <a:schemeClr val="accent2">
                  <a:lumMod val="60000"/>
                  <a:lumOff val="40000"/>
                  <a:alpha val="60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3322" y="263766"/>
            <a:ext cx="2586980" cy="2586980"/>
          </a:xfrm>
          <a:prstGeom prst="rect">
            <a:avLst/>
          </a:prstGeom>
        </p:spPr>
      </p:pic>
    </p:spTree>
    <p:extLst>
      <p:ext uri="{BB962C8B-B14F-4D97-AF65-F5344CB8AC3E}">
        <p14:creationId xmlns:p14="http://schemas.microsoft.com/office/powerpoint/2010/main" val="1497660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6800" y="304800"/>
            <a:ext cx="6705600" cy="5334000"/>
            <a:chOff x="0" y="0"/>
            <a:chExt cx="3179134" cy="2743185"/>
          </a:xfrm>
        </p:grpSpPr>
        <p:sp>
          <p:nvSpPr>
            <p:cNvPr id="5" name="Rounded Rectangle 4"/>
            <p:cNvSpPr/>
            <p:nvPr/>
          </p:nvSpPr>
          <p:spPr>
            <a:xfrm>
              <a:off x="0" y="0"/>
              <a:ext cx="3179134" cy="404037"/>
            </a:xfrm>
            <a:prstGeom prst="roundRect">
              <a:avLst/>
            </a:prstGeom>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en-US" sz="4000" b="1" dirty="0">
                  <a:ea typeface="Calibri" panose="020F0502020204030204" pitchFamily="34" charset="0"/>
                  <a:cs typeface="Times New Roman" panose="02020603050405020304" pitchFamily="18" charset="0"/>
                </a:rPr>
                <a:t>Higher Order Thinking</a:t>
              </a:r>
              <a:endParaRPr lang="en-US" sz="4000" dirty="0">
                <a:ea typeface="Calibri" panose="020F0502020204030204" pitchFamily="34" charset="0"/>
                <a:cs typeface="Times New Roman" panose="02020603050405020304" pitchFamily="18" charset="0"/>
              </a:endParaRPr>
            </a:p>
          </p:txBody>
        </p:sp>
        <p:sp>
          <p:nvSpPr>
            <p:cNvPr id="6" name="Oval 5"/>
            <p:cNvSpPr/>
            <p:nvPr/>
          </p:nvSpPr>
          <p:spPr>
            <a:xfrm>
              <a:off x="850605" y="680483"/>
              <a:ext cx="1350334" cy="1329070"/>
            </a:xfrm>
            <a:prstGeom prst="ellipse">
              <a:avLst/>
            </a:prstGeom>
            <a:solidFill>
              <a:schemeClr val="accent1">
                <a:lumMod val="75000"/>
                <a:alpha val="41000"/>
              </a:schemeClr>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en-US" sz="2400" b="1" dirty="0">
                  <a:solidFill>
                    <a:schemeClr val="tx1"/>
                  </a:solidFill>
                  <a:ea typeface="Calibri" panose="020F0502020204030204" pitchFamily="34" charset="0"/>
                  <a:cs typeface="Times New Roman" panose="02020603050405020304" pitchFamily="18" charset="0"/>
                </a:rPr>
                <a:t>Critical </a:t>
              </a:r>
            </a:p>
            <a:p>
              <a:pPr algn="ctr">
                <a:lnSpc>
                  <a:spcPct val="107000"/>
                </a:lnSpc>
                <a:spcAft>
                  <a:spcPts val="600"/>
                </a:spcAft>
              </a:pPr>
              <a:r>
                <a:rPr lang="en-US" sz="2400" b="1" dirty="0">
                  <a:solidFill>
                    <a:schemeClr val="tx1"/>
                  </a:solidFill>
                  <a:ea typeface="Calibri" panose="020F0502020204030204" pitchFamily="34" charset="0"/>
                  <a:cs typeface="Times New Roman" panose="02020603050405020304" pitchFamily="18" charset="0"/>
                </a:rPr>
                <a:t>Thinking</a:t>
              </a:r>
            </a:p>
            <a:p>
              <a:pPr algn="ctr">
                <a:lnSpc>
                  <a:spcPct val="107000"/>
                </a:lnSpc>
                <a:spcAft>
                  <a:spcPts val="600"/>
                </a:spcAft>
              </a:pPr>
              <a:endParaRPr lang="en-US" sz="135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600"/>
                </a:spcAft>
              </a:pPr>
              <a:endParaRPr lang="en-US" sz="1350" dirty="0">
                <a:solidFill>
                  <a:schemeClr val="tx1"/>
                </a:solidFill>
                <a:ea typeface="Calibri" panose="020F0502020204030204" pitchFamily="34" charset="0"/>
                <a:cs typeface="Times New Roman" panose="02020603050405020304" pitchFamily="18" charset="0"/>
              </a:endParaRPr>
            </a:p>
          </p:txBody>
        </p:sp>
        <p:sp>
          <p:nvSpPr>
            <p:cNvPr id="7" name="Oval 6"/>
            <p:cNvSpPr/>
            <p:nvPr/>
          </p:nvSpPr>
          <p:spPr>
            <a:xfrm>
              <a:off x="1392865" y="1414130"/>
              <a:ext cx="1350010" cy="1329055"/>
            </a:xfrm>
            <a:prstGeom prst="ellipse">
              <a:avLst/>
            </a:prstGeom>
            <a:solidFill>
              <a:schemeClr val="accent2">
                <a:lumMod val="75000"/>
                <a:alpha val="41000"/>
              </a:schemeClr>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r">
                <a:lnSpc>
                  <a:spcPct val="107000"/>
                </a:lnSpc>
                <a:spcAft>
                  <a:spcPts val="600"/>
                </a:spcAft>
              </a:pPr>
              <a:r>
                <a:rPr lang="en-US" sz="2400" b="1" dirty="0">
                  <a:solidFill>
                    <a:schemeClr val="tx1"/>
                  </a:solidFill>
                  <a:ea typeface="Calibri" panose="020F0502020204030204" pitchFamily="34" charset="0"/>
                  <a:cs typeface="Times New Roman" panose="02020603050405020304" pitchFamily="18" charset="0"/>
                </a:rPr>
                <a:t>Problem</a:t>
              </a:r>
            </a:p>
            <a:p>
              <a:pPr algn="r">
                <a:lnSpc>
                  <a:spcPct val="107000"/>
                </a:lnSpc>
                <a:spcAft>
                  <a:spcPts val="600"/>
                </a:spcAft>
              </a:pPr>
              <a:r>
                <a:rPr lang="en-US" sz="2400" b="1" dirty="0">
                  <a:solidFill>
                    <a:schemeClr val="tx1"/>
                  </a:solidFill>
                  <a:ea typeface="Calibri" panose="020F0502020204030204" pitchFamily="34" charset="0"/>
                  <a:cs typeface="Times New Roman" panose="02020603050405020304" pitchFamily="18" charset="0"/>
                </a:rPr>
                <a:t>Solving</a:t>
              </a:r>
              <a:endParaRPr lang="en-US" sz="2400" dirty="0">
                <a:solidFill>
                  <a:schemeClr val="tx1"/>
                </a:solidFill>
                <a:ea typeface="Calibri" panose="020F0502020204030204" pitchFamily="34" charset="0"/>
                <a:cs typeface="Times New Roman" panose="02020603050405020304" pitchFamily="18" charset="0"/>
              </a:endParaRPr>
            </a:p>
          </p:txBody>
        </p:sp>
        <p:sp>
          <p:nvSpPr>
            <p:cNvPr id="8" name="Oval 7"/>
            <p:cNvSpPr/>
            <p:nvPr/>
          </p:nvSpPr>
          <p:spPr>
            <a:xfrm>
              <a:off x="329609" y="1392865"/>
              <a:ext cx="1350010" cy="1329055"/>
            </a:xfrm>
            <a:prstGeom prst="ellipse">
              <a:avLst/>
            </a:prstGeom>
            <a:solidFill>
              <a:schemeClr val="accent6">
                <a:lumMod val="75000"/>
                <a:alpha val="41000"/>
              </a:schemeClr>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07000"/>
                </a:lnSpc>
                <a:spcAft>
                  <a:spcPts val="600"/>
                </a:spcAft>
              </a:pPr>
              <a:r>
                <a:rPr lang="en-US" sz="2400" b="1" dirty="0">
                  <a:solidFill>
                    <a:schemeClr val="tx1"/>
                  </a:solidFill>
                  <a:ea typeface="Calibri" panose="020F0502020204030204" pitchFamily="34" charset="0"/>
                  <a:cs typeface="Times New Roman" panose="02020603050405020304" pitchFamily="18" charset="0"/>
                </a:rPr>
                <a:t>Transfer</a:t>
              </a:r>
              <a:endParaRPr lang="en-US" sz="2400" dirty="0">
                <a:solidFill>
                  <a:schemeClr val="tx1"/>
                </a:solidFill>
                <a:ea typeface="Calibri" panose="020F0502020204030204" pitchFamily="34" charset="0"/>
                <a:cs typeface="Times New Roman" panose="02020603050405020304" pitchFamily="18" charset="0"/>
              </a:endParaRPr>
            </a:p>
          </p:txBody>
        </p:sp>
      </p:gr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4200" y="1301498"/>
            <a:ext cx="1199481" cy="1786881"/>
          </a:xfrm>
          <a:prstGeom prst="rect">
            <a:avLst/>
          </a:prstGeom>
        </p:spPr>
      </p:pic>
      <p:sp>
        <p:nvSpPr>
          <p:cNvPr id="9" name="Rectangle 8"/>
          <p:cNvSpPr/>
          <p:nvPr/>
        </p:nvSpPr>
        <p:spPr>
          <a:xfrm rot="18992816">
            <a:off x="7415640" y="1653127"/>
            <a:ext cx="1856598"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H-O-T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65517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89" y="5410200"/>
            <a:ext cx="6400800" cy="1130300"/>
          </a:xfrm>
        </p:spPr>
        <p:txBody>
          <a:bodyPr>
            <a:normAutofit fontScale="90000"/>
          </a:bodyPr>
          <a:lstStyle/>
          <a:p>
            <a:r>
              <a:rPr lang="en-US" dirty="0" smtClean="0"/>
              <a:t>The world according to Bloom</a:t>
            </a:r>
            <a:endParaRPr lang="en-US" dirty="0"/>
          </a:p>
        </p:txBody>
      </p:sp>
      <p:sp>
        <p:nvSpPr>
          <p:cNvPr id="3" name="Content Placeholder 2"/>
          <p:cNvSpPr>
            <a:spLocks noGrp="1"/>
          </p:cNvSpPr>
          <p:nvPr>
            <p:ph idx="1"/>
          </p:nvPr>
        </p:nvSpPr>
        <p:spPr>
          <a:xfrm>
            <a:off x="1447800" y="4146550"/>
            <a:ext cx="6863178" cy="2711450"/>
          </a:xfrm>
        </p:spPr>
        <p:txBody>
          <a:bodyPr/>
          <a:lstStyle/>
          <a:p>
            <a:r>
              <a:rPr lang="en-US" dirty="0" smtClean="0">
                <a:solidFill>
                  <a:schemeClr val="tx1"/>
                </a:solidFill>
              </a:rPr>
              <a:t>Measuring critical thinking and engagement…align the objectives!</a:t>
            </a:r>
          </a:p>
          <a:p>
            <a:endParaRPr lang="en-US" dirty="0"/>
          </a:p>
        </p:txBody>
      </p:sp>
      <p:pic>
        <p:nvPicPr>
          <p:cNvPr id="4" name="Picture 3"/>
          <p:cNvPicPr>
            <a:picLocks noChangeAspect="1"/>
          </p:cNvPicPr>
          <p:nvPr/>
        </p:nvPicPr>
        <p:blipFill>
          <a:blip r:embed="rId2"/>
          <a:stretch>
            <a:fillRect/>
          </a:stretch>
        </p:blipFill>
        <p:spPr>
          <a:xfrm>
            <a:off x="1143000" y="52418"/>
            <a:ext cx="6550611" cy="4094132"/>
          </a:xfrm>
          <a:prstGeom prst="rect">
            <a:avLst/>
          </a:prstGeom>
        </p:spPr>
      </p:pic>
    </p:spTree>
    <p:extLst>
      <p:ext uri="{BB962C8B-B14F-4D97-AF65-F5344CB8AC3E}">
        <p14:creationId xmlns:p14="http://schemas.microsoft.com/office/powerpoint/2010/main" val="2676021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Assignment…Design a course </a:t>
            </a:r>
            <a:r>
              <a:rPr lang="en-US" dirty="0" smtClean="0"/>
              <a:t>to teach the concept of ‘higher </a:t>
            </a:r>
            <a:r>
              <a:rPr lang="en-US" dirty="0"/>
              <a:t>order thinking’</a:t>
            </a:r>
            <a:br>
              <a:rPr lang="en-US" dirty="0"/>
            </a:br>
            <a:endParaRPr lang="en-US" dirty="0"/>
          </a:p>
        </p:txBody>
      </p:sp>
      <p:sp>
        <p:nvSpPr>
          <p:cNvPr id="3" name="Content Placeholder 2"/>
          <p:cNvSpPr>
            <a:spLocks noGrp="1"/>
          </p:cNvSpPr>
          <p:nvPr>
            <p:ph idx="1"/>
          </p:nvPr>
        </p:nvSpPr>
        <p:spPr>
          <a:xfrm>
            <a:off x="457200" y="2133600"/>
            <a:ext cx="8229600" cy="3505200"/>
          </a:xfrm>
        </p:spPr>
        <p:txBody>
          <a:bodyPr>
            <a:normAutofit lnSpcReduction="10000"/>
          </a:bodyPr>
          <a:lstStyle/>
          <a:p>
            <a:r>
              <a:rPr lang="en-US" dirty="0" smtClean="0"/>
              <a:t>Profile your audience</a:t>
            </a:r>
          </a:p>
          <a:p>
            <a:r>
              <a:rPr lang="en-US" dirty="0" smtClean="0"/>
              <a:t>Identify the ‘big idea’ (overarching objective)</a:t>
            </a:r>
          </a:p>
          <a:p>
            <a:r>
              <a:rPr lang="en-US" dirty="0" smtClean="0"/>
              <a:t>Draft two course objectives using terminology from the handout </a:t>
            </a:r>
            <a:r>
              <a:rPr lang="en-US" sz="2600" i="1" dirty="0" smtClean="0">
                <a:solidFill>
                  <a:srgbClr val="7030A0"/>
                </a:solidFill>
              </a:rPr>
              <a:t>(Hint. Tap into the factors that comprise H-O-T)</a:t>
            </a:r>
          </a:p>
          <a:p>
            <a:r>
              <a:rPr lang="en-US" dirty="0" smtClean="0"/>
              <a:t>For each objective, identify a measurable activity</a:t>
            </a:r>
          </a:p>
        </p:txBody>
      </p:sp>
    </p:spTree>
    <p:extLst>
      <p:ext uri="{BB962C8B-B14F-4D97-AF65-F5344CB8AC3E}">
        <p14:creationId xmlns:p14="http://schemas.microsoft.com/office/powerpoint/2010/main" val="22626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a:t>
            </a:r>
            <a:endParaRPr lang="en-US" dirty="0"/>
          </a:p>
        </p:txBody>
      </p:sp>
      <p:sp>
        <p:nvSpPr>
          <p:cNvPr id="3" name="Content Placeholder 2"/>
          <p:cNvSpPr>
            <a:spLocks noGrp="1"/>
          </p:cNvSpPr>
          <p:nvPr>
            <p:ph idx="1"/>
          </p:nvPr>
        </p:nvSpPr>
        <p:spPr/>
        <p:txBody>
          <a:bodyPr/>
          <a:lstStyle/>
          <a:p>
            <a:r>
              <a:rPr lang="en-US" dirty="0" smtClean="0"/>
              <a:t>Consider your activity…</a:t>
            </a:r>
          </a:p>
          <a:p>
            <a:r>
              <a:rPr lang="en-US" dirty="0" smtClean="0"/>
              <a:t>What does this course look like?</a:t>
            </a:r>
          </a:p>
          <a:p>
            <a:r>
              <a:rPr lang="en-US" dirty="0"/>
              <a:t>How </a:t>
            </a:r>
            <a:r>
              <a:rPr lang="en-US" dirty="0" smtClean="0"/>
              <a:t>will learners be engaged? Is anyone left out?</a:t>
            </a:r>
            <a:endParaRPr lang="en-US" dirty="0"/>
          </a:p>
          <a:p>
            <a:pPr marL="0" indent="0">
              <a:buNone/>
            </a:pPr>
            <a:endParaRPr lang="en-US" dirty="0" smtClean="0"/>
          </a:p>
        </p:txBody>
      </p:sp>
    </p:spTree>
    <p:extLst>
      <p:ext uri="{BB962C8B-B14F-4D97-AF65-F5344CB8AC3E}">
        <p14:creationId xmlns:p14="http://schemas.microsoft.com/office/powerpoint/2010/main" val="14805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the big question…</a:t>
            </a:r>
            <a:endParaRPr lang="en-US" dirty="0"/>
          </a:p>
        </p:txBody>
      </p:sp>
      <p:sp>
        <p:nvSpPr>
          <p:cNvPr id="3" name="Content Placeholder 2"/>
          <p:cNvSpPr>
            <a:spLocks noGrp="1"/>
          </p:cNvSpPr>
          <p:nvPr>
            <p:ph idx="1"/>
          </p:nvPr>
        </p:nvSpPr>
        <p:spPr/>
        <p:txBody>
          <a:bodyPr/>
          <a:lstStyle/>
          <a:p>
            <a:r>
              <a:rPr lang="en-US" dirty="0"/>
              <a:t>I</a:t>
            </a:r>
            <a:r>
              <a:rPr lang="en-US" dirty="0" smtClean="0"/>
              <a:t>n your individual classrooms…</a:t>
            </a:r>
          </a:p>
          <a:p>
            <a:pPr lvl="1"/>
            <a:r>
              <a:rPr lang="en-US" dirty="0" smtClean="0"/>
              <a:t>How do you teach </a:t>
            </a:r>
            <a:r>
              <a:rPr lang="en-US" sz="4000" b="1" dirty="0" smtClean="0">
                <a:solidFill>
                  <a:srgbClr val="FF0000"/>
                </a:solidFill>
                <a:effectLst>
                  <a:outerShdw blurRad="38100" dist="38100" dir="2700000" algn="tl">
                    <a:srgbClr val="000000">
                      <a:alpha val="43137"/>
                    </a:srgbClr>
                  </a:outerShdw>
                </a:effectLst>
              </a:rPr>
              <a:t>H-O-T </a:t>
            </a:r>
            <a:r>
              <a:rPr lang="en-US" dirty="0" smtClean="0"/>
              <a:t>?</a:t>
            </a:r>
            <a:endParaRPr lang="en-US" b="1" dirty="0" smtClean="0">
              <a:solidFill>
                <a:srgbClr val="FF0000"/>
              </a:solidFill>
              <a:effectLst>
                <a:outerShdw blurRad="38100" dist="38100" dir="2700000" algn="tl">
                  <a:srgbClr val="000000">
                    <a:alpha val="43137"/>
                  </a:srgbClr>
                </a:outerShdw>
              </a:effectLst>
            </a:endParaRPr>
          </a:p>
          <a:p>
            <a:pPr lvl="1"/>
            <a:r>
              <a:rPr lang="en-US" dirty="0" smtClean="0"/>
              <a:t>How do you engage learners?</a:t>
            </a:r>
            <a:endParaRPr lang="en-US" dirty="0"/>
          </a:p>
        </p:txBody>
      </p:sp>
    </p:spTree>
    <p:extLst>
      <p:ext uri="{BB962C8B-B14F-4D97-AF65-F5344CB8AC3E}">
        <p14:creationId xmlns:p14="http://schemas.microsoft.com/office/powerpoint/2010/main" val="395364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 what we just did? </a:t>
            </a:r>
            <a:endParaRPr lang="en-US" dirty="0"/>
          </a:p>
        </p:txBody>
      </p:sp>
      <p:sp>
        <p:nvSpPr>
          <p:cNvPr id="3" name="Content Placeholder 2"/>
          <p:cNvSpPr>
            <a:spLocks noGrp="1"/>
          </p:cNvSpPr>
          <p:nvPr>
            <p:ph idx="1"/>
          </p:nvPr>
        </p:nvSpPr>
        <p:spPr/>
        <p:txBody>
          <a:bodyPr/>
          <a:lstStyle/>
          <a:p>
            <a:r>
              <a:rPr lang="en-US" dirty="0" smtClean="0"/>
              <a:t>We used higher order thinking to develop an abbreviated course about… </a:t>
            </a:r>
          </a:p>
          <a:p>
            <a:r>
              <a:rPr lang="en-US" dirty="0" smtClean="0"/>
              <a:t>…higher order thinking! </a:t>
            </a:r>
            <a:endParaRPr lang="en-US" dirty="0"/>
          </a:p>
        </p:txBody>
      </p:sp>
    </p:spTree>
    <p:extLst>
      <p:ext uri="{BB962C8B-B14F-4D97-AF65-F5344CB8AC3E}">
        <p14:creationId xmlns:p14="http://schemas.microsoft.com/office/powerpoint/2010/main" val="262552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257800"/>
            <a:ext cx="6019800" cy="1143000"/>
          </a:xfrm>
        </p:spPr>
        <p:txBody>
          <a:bodyPr/>
          <a:lstStyle/>
          <a:p>
            <a:r>
              <a:rPr lang="en-US" b="1" dirty="0" smtClean="0"/>
              <a:t>Parting shot…</a:t>
            </a:r>
            <a:endParaRPr lang="en-US" b="1" dirty="0"/>
          </a:p>
        </p:txBody>
      </p:sp>
      <p:sp>
        <p:nvSpPr>
          <p:cNvPr id="4" name="Content Placeholder 2"/>
          <p:cNvSpPr txBox="1">
            <a:spLocks/>
          </p:cNvSpPr>
          <p:nvPr/>
        </p:nvSpPr>
        <p:spPr>
          <a:xfrm>
            <a:off x="903514" y="1066800"/>
            <a:ext cx="8229600" cy="3962400"/>
          </a:xfrm>
          <a:prstGeom prst="rect">
            <a:avLst/>
          </a:prstGeom>
        </p:spPr>
        <p:txBody>
          <a:bodyPr vert="horz" lIns="68580" tIns="34290" rIns="68580" bIns="34290" rtlCol="0" anchor="ctr">
            <a:normAutofit fontScale="775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4000" b="1" dirty="0">
                <a:solidFill>
                  <a:schemeClr val="tx1"/>
                </a:solidFill>
              </a:rPr>
              <a:t>… </a:t>
            </a:r>
            <a:r>
              <a:rPr lang="en-US" sz="4000" b="1" dirty="0" smtClean="0">
                <a:solidFill>
                  <a:schemeClr val="tx1"/>
                </a:solidFill>
              </a:rPr>
              <a:t>For further consideration…</a:t>
            </a:r>
            <a:endParaRPr lang="en-US" sz="4000" b="1" dirty="0">
              <a:solidFill>
                <a:srgbClr val="FF0000"/>
              </a:solidFill>
            </a:endParaRPr>
          </a:p>
          <a:p>
            <a:endParaRPr lang="en-US" sz="4000" b="1" dirty="0">
              <a:solidFill>
                <a:schemeClr val="tx1"/>
              </a:solidFill>
            </a:endParaRPr>
          </a:p>
          <a:p>
            <a:pPr marL="342900" indent="-342900">
              <a:buFont typeface="+mj-lt"/>
              <a:buAutoNum type="arabicPeriod"/>
            </a:pPr>
            <a:r>
              <a:rPr lang="en-US" sz="4000" b="1" dirty="0">
                <a:solidFill>
                  <a:schemeClr val="tx1"/>
                </a:solidFill>
              </a:rPr>
              <a:t>What specific strategies enable you to ‘engage’ the learner?</a:t>
            </a:r>
          </a:p>
          <a:p>
            <a:pPr marL="342900" indent="-342900">
              <a:buFont typeface="+mj-lt"/>
              <a:buAutoNum type="arabicPeriod"/>
            </a:pPr>
            <a:r>
              <a:rPr lang="en-US" sz="4000" b="1" dirty="0">
                <a:solidFill>
                  <a:schemeClr val="tx1"/>
                </a:solidFill>
              </a:rPr>
              <a:t>What specific strategies enable you teach critical thinking?</a:t>
            </a:r>
          </a:p>
          <a:p>
            <a:pPr marL="342900" indent="-342900">
              <a:buFont typeface="+mj-lt"/>
              <a:buAutoNum type="arabicPeriod"/>
            </a:pPr>
            <a:r>
              <a:rPr lang="en-US" sz="4000" b="1" dirty="0">
                <a:solidFill>
                  <a:schemeClr val="tx1"/>
                </a:solidFill>
              </a:rPr>
              <a:t>How do you leverage one to accomplish the other</a:t>
            </a:r>
            <a:r>
              <a:rPr lang="en-US" sz="4000" b="1" dirty="0" smtClean="0">
                <a:solidFill>
                  <a:schemeClr val="tx1"/>
                </a:solidFill>
              </a:rPr>
              <a:t>?</a:t>
            </a:r>
            <a:endParaRPr lang="en-US" sz="1500" b="1" dirty="0">
              <a:solidFill>
                <a:schemeClr val="tx1"/>
              </a:solidFill>
            </a:endParaRPr>
          </a:p>
        </p:txBody>
      </p:sp>
    </p:spTree>
    <p:extLst>
      <p:ext uri="{BB962C8B-B14F-4D97-AF65-F5344CB8AC3E}">
        <p14:creationId xmlns:p14="http://schemas.microsoft.com/office/powerpoint/2010/main" val="3246989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16310</TotalTime>
  <Words>537</Words>
  <Application>Microsoft Office PowerPoint</Application>
  <PresentationFormat>On-screen Show (4:3)</PresentationFormat>
  <Paragraphs>61</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 3</vt:lpstr>
      <vt:lpstr>Office Theme</vt:lpstr>
      <vt:lpstr>Steelcase/NMC Active Learner-Centered (ALC) Academy</vt:lpstr>
      <vt:lpstr>PowerPoint Presentation</vt:lpstr>
      <vt:lpstr>PowerPoint Presentation</vt:lpstr>
      <vt:lpstr>The world according to Bloom</vt:lpstr>
      <vt:lpstr>Assignment…Design a course to teach the concept of ‘higher order thinking’ </vt:lpstr>
      <vt:lpstr>Debrief</vt:lpstr>
      <vt:lpstr>Now, the big question…</vt:lpstr>
      <vt:lpstr>Do you know what we just did? </vt:lpstr>
      <vt:lpstr>Parting shot…</vt:lpstr>
    </vt:vector>
  </TitlesOfParts>
  <Company>Nebraska Methodist Health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ebillin</dc:creator>
  <cp:lastModifiedBy>E Kyle</cp:lastModifiedBy>
  <cp:revision>113</cp:revision>
  <cp:lastPrinted>2017-08-16T12:29:58Z</cp:lastPrinted>
  <dcterms:created xsi:type="dcterms:W3CDTF">2014-09-10T18:48:26Z</dcterms:created>
  <dcterms:modified xsi:type="dcterms:W3CDTF">2017-08-17T16:51:26Z</dcterms:modified>
</cp:coreProperties>
</file>