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6" r:id="rId20"/>
    <p:sldId id="274" r:id="rId21"/>
    <p:sldId id="275" r:id="rId22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916D1-9642-4EF2-9978-73291C5A35B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05FDC-0A36-4432-894A-BBCCA8E5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11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2420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026" y="0"/>
            <a:ext cx="2972420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38262" y="1162050"/>
            <a:ext cx="4181475" cy="313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2420" cy="46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026" y="8829675"/>
            <a:ext cx="2972420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6430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026" y="8829675"/>
            <a:ext cx="2972420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851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9235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29264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34929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3399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28088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86675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026" y="8829675"/>
            <a:ext cx="2972420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554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2349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7435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3466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088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9970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0069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57088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5706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12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78178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6422" y="4473576"/>
            <a:ext cx="5485157" cy="3660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2656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NMC_Blu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Font typeface="Calibri"/>
              <a:buNone/>
              <a:defRPr sz="4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NMC_TextSlid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6085332"/>
            <a:ext cx="1486862" cy="62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NMC_Blu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  <a:defRPr sz="20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 descr="NMC_TextSlid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6085332"/>
            <a:ext cx="1486862" cy="62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 descr="NMC_TextSlid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6085332"/>
            <a:ext cx="1486862" cy="62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Shape 59" descr="NMC_TextSlide.jpg"/>
          <p:cNvPicPr preferRelativeResize="0"/>
          <p:nvPr/>
        </p:nvPicPr>
        <p:blipFill rotWithShape="1">
          <a:blip r:embed="rId2">
            <a:alphaModFix/>
          </a:blip>
          <a:srcRect t="16667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NMC_TextSlide.jpg"/>
          <p:cNvPicPr preferRelativeResize="0"/>
          <p:nvPr/>
        </p:nvPicPr>
        <p:blipFill rotWithShape="1">
          <a:blip r:embed="rId2">
            <a:alphaModFix/>
          </a:blip>
          <a:srcRect t="16667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Font typeface="Calibri"/>
              <a:buNone/>
              <a:defRPr sz="20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1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1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1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9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9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6085332"/>
            <a:ext cx="1486862" cy="62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 descr="NMC_TextSlide.jpg"/>
          <p:cNvPicPr preferRelativeResize="0"/>
          <p:nvPr/>
        </p:nvPicPr>
        <p:blipFill rotWithShape="1">
          <a:blip r:embed="rId2">
            <a:alphaModFix/>
          </a:blip>
          <a:srcRect t="16667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Font typeface="Calibri"/>
              <a:buNone/>
              <a:defRPr sz="20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3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1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1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1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9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  <a:defRPr sz="9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6085332"/>
            <a:ext cx="1486862" cy="62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Font typeface="Calibri"/>
              <a:buNone/>
              <a:defRPr sz="4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NMC_TextSlide.jpg"/>
          <p:cNvPicPr preferRelativeResize="0"/>
          <p:nvPr/>
        </p:nvPicPr>
        <p:blipFill rotWithShape="1">
          <a:blip r:embed="rId12">
            <a:alphaModFix/>
          </a:blip>
          <a:srcRect t="16667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Font typeface="Calibri"/>
              <a:buNone/>
              <a:defRPr sz="4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39000" y="6085332"/>
            <a:ext cx="1486862" cy="6202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w/s!Amog-dgpDaPkjQjG0-zPNAVKd1J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1drv.ms/f/s!Amog-dgpDaPkhAR81gqTPOGf4v9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685800" y="1066800"/>
            <a:ext cx="7772400" cy="2533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6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Intentional and Focused Learning via Rubrics </a:t>
            </a:r>
            <a: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NMC Lunch &amp; Learn</a:t>
            </a:r>
            <a:br>
              <a:rPr lang="en-US" sz="32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 2017</a:t>
            </a:r>
            <a:r>
              <a:rPr lang="en-US" sz="48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8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86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1295400" y="44958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Marla Kniewel, EdD RN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Marlin Schaich, PhD </a:t>
            </a:r>
          </a:p>
        </p:txBody>
      </p:sp>
      <p:sp>
        <p:nvSpPr>
          <p:cNvPr id="95" name="Shape 95"/>
          <p:cNvSpPr/>
          <p:nvPr/>
        </p:nvSpPr>
        <p:spPr>
          <a:xfrm>
            <a:off x="4343400" y="312420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0058" y="838200"/>
            <a:ext cx="8427263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5105400" y="6155323"/>
            <a:ext cx="1981199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Stevens &amp; Levi, 2005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718720"/>
            <a:ext cx="8526469" cy="51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5334000" y="5792864"/>
            <a:ext cx="1981199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Stevens &amp; Levi, 2005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28597"/>
            <a:ext cx="5213682" cy="658491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6972435" y="5562600"/>
            <a:ext cx="1981199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Stevens &amp; Levi, 2005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Benefits to Faculty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229600" cy="482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Reveals </a:t>
            </a:r>
            <a:r>
              <a:rPr lang="en-US" sz="2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evidence of effective teaching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Char char="―"/>
            </a:pPr>
            <a:r>
              <a:rPr lang="en-US"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Identify areas for improvement in instruction (Malini Reddy &amp; Andrade, 2010) 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Char char="―"/>
            </a:pPr>
            <a:r>
              <a:rPr lang="en-US"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Track changes of student performance as refine teaching methods (Andrade, 2000)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Char char="―"/>
            </a:pPr>
            <a:r>
              <a:rPr lang="en-US"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Higher achievement &amp; deeper learning by students (Malini Reddy &amp; Andrade, 2010) </a:t>
            </a:r>
          </a:p>
          <a:p>
            <a:pPr marL="20320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Makes your </a:t>
            </a:r>
            <a:r>
              <a:rPr lang="en-US" sz="2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expectations very clear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Char char="―"/>
            </a:pPr>
            <a:r>
              <a:rPr lang="en-US"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Helps students understand the target for their learning (Malini Reddy &amp; Andrade, 2010)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Char char="―"/>
            </a:pPr>
            <a:r>
              <a:rPr lang="en-US"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Clarifies vague fuzzy goals (Suskie, 2009)</a:t>
            </a: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Char char="―"/>
            </a:pPr>
            <a:r>
              <a:rPr lang="en-US" sz="20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Justifies assigned grades (Andrade, 2000)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Benefits for Faculty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909"/>
              <a:buFont typeface="Arial"/>
              <a:buChar char="•"/>
            </a:pPr>
            <a:r>
              <a:rPr lang="en-US" sz="2220" b="1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Streamlines scoring </a:t>
            </a:r>
            <a:r>
              <a:rPr lang="en-US" sz="222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</a:p>
          <a:p>
            <a:pPr marL="742950" marR="0" lvl="1" indent="-1079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97368"/>
              <a:buFont typeface="Arial"/>
              <a:buChar char="–"/>
            </a:pPr>
            <a:r>
              <a:rPr lang="en-US" sz="185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“makes </a:t>
            </a:r>
            <a:r>
              <a:rPr lang="en-US" sz="1850" b="1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grading faster and easier</a:t>
            </a:r>
            <a:r>
              <a:rPr lang="en-US" sz="185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” (Stevens &amp; Levi, 2005, p. 73)</a:t>
            </a:r>
          </a:p>
          <a:p>
            <a:pPr marL="742950" marR="0" lvl="1" indent="-1079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97368"/>
              <a:buFont typeface="Arial"/>
              <a:buChar char="–"/>
            </a:pPr>
            <a:r>
              <a:rPr lang="en-US" sz="185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Scoring is more accurate, unbiased &amp; consistent (Andrade, 2000)</a:t>
            </a:r>
          </a:p>
          <a:p>
            <a:pPr marL="1143000" marR="0" lvl="2" indent="-76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More objective basis for evaluation</a:t>
            </a:r>
          </a:p>
          <a:p>
            <a:pPr marL="1143000" marR="0" lvl="2" indent="-76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Increased inter-rater reliability</a:t>
            </a:r>
          </a:p>
          <a:p>
            <a:pPr marL="1066800" marR="0" lvl="2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endParaRPr sz="2220" b="0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Use as a tool to </a:t>
            </a:r>
            <a:r>
              <a:rPr lang="en-US" sz="2220" b="1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plan/revise assignments</a:t>
            </a:r>
          </a:p>
          <a:p>
            <a:pPr marL="20320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endParaRPr sz="2220" b="0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Provides</a:t>
            </a:r>
            <a:r>
              <a:rPr lang="en-US" sz="2220" b="1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informative feedback </a:t>
            </a:r>
          </a:p>
          <a:p>
            <a:pPr marL="742950" marR="0" lvl="1" indent="-1079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97368"/>
              <a:buFont typeface="Arial"/>
              <a:buChar char="–"/>
            </a:pPr>
            <a:r>
              <a:rPr lang="en-US" sz="185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Pinpoints strengths &amp; areas to improve</a:t>
            </a:r>
          </a:p>
          <a:p>
            <a:pPr marL="742950" marR="0" lvl="1" indent="-1079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97368"/>
              <a:buFont typeface="Arial"/>
              <a:buChar char="–"/>
            </a:pPr>
            <a:r>
              <a:rPr lang="en-US" sz="185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Provides areas that need development or review</a:t>
            </a:r>
          </a:p>
          <a:p>
            <a:pPr marL="742950" marR="0" lvl="1" indent="-1079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97368"/>
              <a:buFont typeface="Arial"/>
              <a:buChar char="–"/>
            </a:pPr>
            <a:r>
              <a:rPr lang="en-US" sz="185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Tool to address weak learning </a:t>
            </a:r>
            <a:r>
              <a:rPr lang="en-US" sz="1850" b="1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without singling out individual students</a:t>
            </a:r>
            <a:r>
              <a:rPr lang="en-US" sz="185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; can reduce need for individual student conferences (Stevens &amp; Levi, 2005, pp. 25-26)</a:t>
            </a:r>
          </a:p>
          <a:p>
            <a:pPr marL="342900" marR="0" lvl="0" indent="-1397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ct val="100909"/>
              <a:buFont typeface="Arial"/>
              <a:buNone/>
            </a:pPr>
            <a:endParaRPr sz="2220" b="0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98666"/>
              <a:buFont typeface="Calibri"/>
              <a:buNone/>
            </a:pPr>
            <a:endParaRPr sz="2960" b="0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9"/>
              <a:t>Challenges</a:t>
            </a:r>
            <a: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for Faculty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92307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Requires advance, detailed planning</a:t>
            </a:r>
            <a:r>
              <a:rPr lang="en-US" sz="24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May include collaboration with other faculty</a:t>
            </a:r>
          </a:p>
          <a:p>
            <a:pPr lvl="0" indent="12700" rtl="0">
              <a:spcBef>
                <a:spcPts val="1000"/>
              </a:spcBef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US" sz="2600" dirty="0"/>
              <a:t>Need to train other faculty on scoring</a:t>
            </a:r>
          </a:p>
          <a:p>
            <a:pPr lvl="0" indent="12700" rtl="0">
              <a:spcBef>
                <a:spcPts val="1000"/>
              </a:spcBef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US" sz="2600" dirty="0"/>
              <a:t>Determining language of descriptors</a:t>
            </a:r>
          </a:p>
          <a:p>
            <a:pPr marL="3429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May require frequent or continual revision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to increase student understanding 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to match revised assignments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to correct misguided weightings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000" dirty="0"/>
          </a:p>
          <a:p>
            <a:pPr marR="0" lvl="0" indent="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US" sz="2000" dirty="0"/>
              <a:t>Marla’s recent challenge: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version 1</a:t>
            </a:r>
            <a:r>
              <a:rPr lang="en-US" sz="2000" dirty="0"/>
              <a:t>, </a:t>
            </a:r>
            <a:r>
              <a:rPr lang="en-US" sz="2000" u="sng" dirty="0">
                <a:solidFill>
                  <a:schemeClr val="hlink"/>
                </a:solidFill>
                <a:hlinkClick r:id="rId4"/>
              </a:rPr>
              <a:t>version 2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Benefits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Students: Before Starting Assignment</a:t>
            </a:r>
            <a:endParaRPr lang="en-US"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99231"/>
              <a:buFont typeface="Arial"/>
              <a:buChar char="•"/>
            </a:pPr>
            <a:r>
              <a:rPr lang="en-US" sz="2590" b="0" i="0" u="none" strike="noStrike" cap="none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smtClean="0">
                <a:solidFill>
                  <a:srgbClr val="17365D"/>
                </a:solidFill>
                <a:sym typeface="Calibri"/>
              </a:rPr>
              <a:t>Advance </a:t>
            </a:r>
            <a:r>
              <a:rPr lang="en-US" sz="2800" dirty="0" smtClean="0"/>
              <a:t>understanding of expectations (Rosenberg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99231"/>
              <a:buNone/>
            </a:pPr>
            <a:r>
              <a:rPr lang="en-US" sz="2800" dirty="0"/>
              <a:t> </a:t>
            </a:r>
            <a:r>
              <a:rPr lang="en-US" sz="2800" dirty="0" smtClean="0"/>
              <a:t>   &amp; Marks, 2016)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99231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rgbClr val="17365D"/>
                </a:solidFill>
                <a:sym typeface="Calibri"/>
              </a:rPr>
              <a:t> Opportunity for clarifying questions if Rubric part of 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99231"/>
              <a:buNone/>
            </a:pPr>
            <a:r>
              <a:rPr lang="en-US" sz="2800" dirty="0" smtClean="0"/>
              <a:t>    </a:t>
            </a:r>
            <a:r>
              <a:rPr lang="en-US" sz="2800" b="0" i="0" u="none" strike="noStrike" cap="none" dirty="0" smtClean="0">
                <a:solidFill>
                  <a:srgbClr val="17365D"/>
                </a:solidFill>
                <a:sym typeface="Calibri"/>
              </a:rPr>
              <a:t>class discussion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99231"/>
              <a:buFont typeface="Arial"/>
              <a:buChar char="•"/>
            </a:pPr>
            <a:r>
              <a:rPr lang="en-US" sz="2800" dirty="0" smtClean="0"/>
              <a:t> Creates intentions for learning, for more focused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99231"/>
              <a:buNone/>
            </a:pPr>
            <a:r>
              <a:rPr lang="en-US" sz="2800"/>
              <a:t> </a:t>
            </a:r>
            <a:r>
              <a:rPr lang="en-US" sz="2800" smtClean="0"/>
              <a:t>   learning </a:t>
            </a:r>
            <a:r>
              <a:rPr lang="en-US" sz="2800" dirty="0" smtClean="0"/>
              <a:t>goals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200" dirty="0"/>
              <a:t>Benefits for Students: </a:t>
            </a:r>
            <a:r>
              <a:rPr lang="en-US" sz="3200" dirty="0" smtClean="0"/>
              <a:t>During </a:t>
            </a:r>
            <a:r>
              <a:rPr lang="en-US" sz="3200" dirty="0"/>
              <a:t>Assignment</a:t>
            </a:r>
            <a:endParaRPr lang="en-US"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519604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99231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  Encourages students to use critical thinking</a:t>
            </a:r>
          </a:p>
          <a:p>
            <a:pPr lvl="1" indent="-139700">
              <a:lnSpc>
                <a:spcPct val="80000"/>
              </a:lnSpc>
              <a:spcBef>
                <a:spcPts val="0"/>
              </a:spcBef>
              <a:buSzPct val="99231"/>
              <a:buFont typeface="Arial"/>
              <a:buChar char="•"/>
            </a:pPr>
            <a:r>
              <a:rPr lang="en-US" sz="2400" dirty="0" smtClean="0"/>
              <a:t>Rubrics lead to analytical approach, prompt self-assessment/evaluation of progress</a:t>
            </a:r>
          </a:p>
          <a:p>
            <a:pPr marL="603250" lvl="1" indent="0">
              <a:lnSpc>
                <a:spcPct val="80000"/>
              </a:lnSpc>
              <a:spcBef>
                <a:spcPts val="0"/>
              </a:spcBef>
              <a:buSzPct val="99231"/>
              <a:buNone/>
            </a:pPr>
            <a:endParaRPr lang="en-US" sz="2400" dirty="0"/>
          </a:p>
          <a:p>
            <a:pPr indent="-139700">
              <a:lnSpc>
                <a:spcPct val="80000"/>
              </a:lnSpc>
              <a:spcBef>
                <a:spcPts val="0"/>
              </a:spcBef>
              <a:buSzPct val="99231"/>
            </a:pPr>
            <a:r>
              <a:rPr lang="en-US" sz="2800" dirty="0" smtClean="0"/>
              <a:t>   Reference point for guiding efforts, time through </a:t>
            </a:r>
          </a:p>
          <a:p>
            <a:pPr marL="203200" indent="0">
              <a:lnSpc>
                <a:spcPct val="80000"/>
              </a:lnSpc>
              <a:spcBef>
                <a:spcPts val="0"/>
              </a:spcBef>
              <a:buSzPct val="99231"/>
              <a:buNone/>
            </a:pPr>
            <a:r>
              <a:rPr lang="en-US" sz="2800" dirty="0" smtClean="0"/>
              <a:t>       assignment</a:t>
            </a:r>
          </a:p>
          <a:p>
            <a:pPr marL="203200" indent="0">
              <a:lnSpc>
                <a:spcPct val="80000"/>
              </a:lnSpc>
              <a:spcBef>
                <a:spcPts val="0"/>
              </a:spcBef>
              <a:buSzPct val="99231"/>
              <a:buNone/>
            </a:pPr>
            <a:endParaRPr lang="en-US" sz="2800" dirty="0"/>
          </a:p>
          <a:p>
            <a:pPr marL="660400" indent="-457200">
              <a:lnSpc>
                <a:spcPct val="80000"/>
              </a:lnSpc>
              <a:spcBef>
                <a:spcPts val="0"/>
              </a:spcBef>
              <a:buSzPct val="99231"/>
            </a:pPr>
            <a:r>
              <a:rPr lang="en-US" sz="2800" dirty="0" smtClean="0"/>
              <a:t>Higher achievement (though qualified) (Andrade, 2000; Howell, 2013)</a:t>
            </a:r>
          </a:p>
          <a:p>
            <a:pPr marL="1060450" lvl="1" indent="-457200">
              <a:lnSpc>
                <a:spcPct val="80000"/>
              </a:lnSpc>
              <a:spcBef>
                <a:spcPts val="0"/>
              </a:spcBef>
              <a:buSzPct val="99231"/>
              <a:buFont typeface="Arial" panose="020B0604020202020204" pitchFamily="34" charset="0"/>
              <a:buChar char="•"/>
            </a:pPr>
            <a:r>
              <a:rPr lang="en-US" sz="2400" dirty="0" smtClean="0"/>
              <a:t>Especially when combined with student self-assessment (He &amp; </a:t>
            </a:r>
            <a:r>
              <a:rPr lang="en-US" sz="2400" dirty="0" err="1" smtClean="0"/>
              <a:t>Canty</a:t>
            </a:r>
            <a:r>
              <a:rPr lang="en-US" sz="2400" dirty="0" smtClean="0"/>
              <a:t>, 2012)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Benefits for Students: After Assignment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Feedback </a:t>
            </a:r>
            <a:r>
              <a:rPr lang="en-US" dirty="0"/>
              <a:t>less surprising, more meaningful</a:t>
            </a:r>
          </a:p>
          <a:p>
            <a:r>
              <a:rPr lang="en-US" dirty="0" smtClean="0"/>
              <a:t> Student </a:t>
            </a:r>
            <a:r>
              <a:rPr lang="en-US" dirty="0"/>
              <a:t>learning through comparing grades</a:t>
            </a:r>
            <a:r>
              <a:rPr lang="en-US" dirty="0" smtClean="0"/>
              <a:t>: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consistent measures</a:t>
            </a:r>
          </a:p>
          <a:p>
            <a:r>
              <a:rPr lang="en-US" dirty="0" smtClean="0"/>
              <a:t> Encourages </a:t>
            </a:r>
            <a:r>
              <a:rPr lang="en-US" dirty="0"/>
              <a:t>focused goal-setting for future 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    growth</a:t>
            </a:r>
            <a:endParaRPr lang="en-US" dirty="0"/>
          </a:p>
          <a:p>
            <a:r>
              <a:rPr lang="en-US" dirty="0" smtClean="0"/>
              <a:t> Post-scoring </a:t>
            </a:r>
            <a:r>
              <a:rPr lang="en-US" dirty="0"/>
              <a:t>student-teacher conferences 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    may </a:t>
            </a:r>
            <a:r>
              <a:rPr lang="en-US" dirty="0"/>
              <a:t>lead to revision of rubric (Rosenberg &amp; </a:t>
            </a: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  Marks</a:t>
            </a:r>
            <a:r>
              <a:rPr lang="en-US" dirty="0"/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1029385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 of Rubrics </a:t>
            </a:r>
            <a:r>
              <a:rPr lang="en-US" dirty="0"/>
              <a:t>for Students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 universal panacea as learning tool 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dirty="0" err="1" smtClean="0"/>
              <a:t>Penner</a:t>
            </a:r>
            <a:r>
              <a:rPr lang="en-US" dirty="0" smtClean="0"/>
              <a:t>, 2013)</a:t>
            </a:r>
          </a:p>
          <a:p>
            <a:r>
              <a:rPr lang="en-US" dirty="0" smtClean="0"/>
              <a:t> A tool that must be combined with other 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 teaching techniques</a:t>
            </a:r>
          </a:p>
          <a:p>
            <a:r>
              <a:rPr lang="en-US" dirty="0" smtClean="0"/>
              <a:t> Some students will see rubric language as 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 vague, too lofty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use rubrics?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Students’ advance understanding of expectations on assignments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Encourage students’ use of critical thinking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Timely &amp; meaningful feedback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Facilitate communication with others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Consistency in grading for a class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Consistency in grading throughout an entire program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   (Stevens &amp; Levi, 2005)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Clr>
                <a:srgbClr val="17365D"/>
              </a:buClr>
              <a:buSzPct val="25000"/>
              <a:buFont typeface="Arial"/>
              <a:buNone/>
            </a:pPr>
            <a:r>
              <a:rPr lang="en-US" sz="3600"/>
              <a:t>References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04800" y="1182074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Almagno, S. (2016, February 15). Rubrics: An undervalued teaching tool [Effective Teaching Strategies RSS Feed]. Faculty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    Focus. Retrieved from http://www.facultyfocus.com/articles/effective-teaching-strategies/rubrics-an-undervalued-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    teaching-tool/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Andrade, H. G. (2000). Using rubrics to promote thinking and learning. </a:t>
            </a: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Educational Leadership, </a:t>
            </a: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57(5), 13-18.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/>
              <a:t>He, X. &amp; Canty, A. (2012). Empowering student learning through rubric-referenced self-assessment. </a:t>
            </a:r>
            <a:r>
              <a:rPr lang="en-US" sz="1280" i="1"/>
              <a:t>The Journal of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i="1"/>
              <a:t>     Chiropractic Education. 26</a:t>
            </a:r>
            <a:r>
              <a:rPr lang="en-US" sz="1280"/>
              <a:t>(1), 24-31.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Howell, R. J. (2013). Grading rubrics: Hoopla or help? </a:t>
            </a: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Innovations in Education and Teaching International, 51</a:t>
            </a: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(4), 400-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    410. doi:10.1080/14703297.2013.785252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Penner, I. S. (2013). Comparison of effects of cognitive level and quality writing assessment (CLAQWA) rubric on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    freshman college student writing. </a:t>
            </a: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College Student Journal</a:t>
            </a: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47</a:t>
            </a: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(3), 447-461.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Malini Reddy, Y. &amp; Andrade, H. (2010). A review of rubric use in higher education. </a:t>
            </a: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Assessment and Evaluation in Higher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   Education. 35</a:t>
            </a: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(4), 235-248. DOI: 10.1080/02602930902862859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Rosenberg, H., &amp; Marks, L. (2016). Challenges in developing a rubric to assess community-based learning. </a:t>
            </a: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Assessment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    Update, 28</a:t>
            </a: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(3), 8-12.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Stevens, D. D., &amp; Levi, A. J. (2005). </a:t>
            </a: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Introduction to rubrics: An assessment tool to save grading time, convey effective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    feedback and promote student learning. </a:t>
            </a: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Sterling, VA: Stylus.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Suskie, L. (2009). Using a scoring guide or rubric to plan and evaluate an assignment. In </a:t>
            </a: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Assessing student learning: A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    common sense guide</a:t>
            </a: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(pp. 137-154). San Francisco, CA: Jossey-Bass.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Trenary, A., &amp; Farrar, H. (2016). Use of a professional writing rubric as a teaching strategy to improve scholarly writing.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    (2016). </a:t>
            </a: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The Oklahoma Nurse</a:t>
            </a: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, pp. 12-13.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Wiggins, G. (2012). Seven keys to effective feedback. </a:t>
            </a: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Educational Leadership, 70</a:t>
            </a: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(1), 10-16.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Xiaohua, H., &amp; Canty, A. (2012). Empowering student learning through rubric-referenced self-assessment. </a:t>
            </a: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Journal of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1280" b="0" i="1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    Chiropractic Education, 26</a:t>
            </a:r>
            <a:r>
              <a:rPr lang="en-US" sz="12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(3), 24-31.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endParaRPr sz="1280" b="0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 descr="C:\Users\mkniewe\AppData\Local\Microsoft\Windows\Temporary Internet Files\Content.IE5\O8J0C6UO\questions_graphic[1]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447799"/>
            <a:ext cx="4343400" cy="4328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Lunch &amp; Learn Objectives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Describe the convenient grading/assessment strategies facilitated by rubrics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Describe ways in which rubrics can become dynamic teaching tools for student learning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 →    Time set aside for sharing ideas  ←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Developing Rubrics: </a:t>
            </a:r>
            <a:r>
              <a:rPr lang="en-US" sz="4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It’s a process!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689775" y="2286000"/>
            <a:ext cx="4419599" cy="269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" marR="0" lvl="0" indent="-6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238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“Before &amp; After” Story</a:t>
            </a:r>
          </a:p>
          <a:p>
            <a:pPr marL="400050" marR="0" lvl="0" indent="-3492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17365D"/>
              </a:buClr>
              <a:buSzPct val="104040"/>
              <a:buFont typeface="Arial"/>
              <a:buChar char="•"/>
            </a:pPr>
            <a:r>
              <a:rPr lang="en-US" sz="204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Scholarly paper grading problems</a:t>
            </a:r>
          </a:p>
          <a:p>
            <a:pPr marL="800100" marR="0" lvl="1" indent="-2921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</a:pPr>
            <a:r>
              <a:rPr lang="en-US" sz="17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Developed from guidelines</a:t>
            </a:r>
          </a:p>
          <a:p>
            <a:pPr marL="800100" marR="0" lvl="1" indent="-2921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</a:pPr>
            <a:r>
              <a:rPr lang="en-US" sz="17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Poor student scores</a:t>
            </a:r>
          </a:p>
          <a:p>
            <a:pPr marL="800100" marR="0" lvl="1" indent="-2921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</a:pPr>
            <a:r>
              <a:rPr lang="en-US" sz="17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Many questions re: expectations</a:t>
            </a:r>
          </a:p>
          <a:p>
            <a:pPr marL="800100" marR="0" lvl="1" indent="-2921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</a:pPr>
            <a:r>
              <a:rPr lang="en-US" sz="17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Inconsistent grading</a:t>
            </a:r>
          </a:p>
          <a:p>
            <a:pPr marL="800100" marR="0" lvl="1" indent="-2921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–"/>
            </a:pPr>
            <a:r>
              <a:rPr lang="en-US" sz="17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Students challenged grades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90" y="1143000"/>
            <a:ext cx="4380908" cy="55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44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Version of Rubric</a:t>
            </a:r>
          </a:p>
        </p:txBody>
      </p:sp>
      <p:pic>
        <p:nvPicPr>
          <p:cNvPr id="120" name="Shape 1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447800"/>
            <a:ext cx="6557044" cy="408709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6858000" y="1828800"/>
            <a:ext cx="2133598" cy="3447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2012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from expectations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overall grades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↓ questions on expectations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↑ consistency in grading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 Version of </a:t>
            </a:r>
            <a:r>
              <a:rPr lang="en-US"/>
              <a:t>R</a:t>
            </a: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ubric</a:t>
            </a:r>
          </a:p>
        </p:txBody>
      </p:sp>
      <p:pic>
        <p:nvPicPr>
          <p:cNvPr id="127" name="Shape 1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0"/>
            <a:ext cx="6365484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6705600" y="1828800"/>
            <a:ext cx="2286000" cy="20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2016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Consistency in grading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Interrater reliability &gt;90%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Rubric Design Principles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Collaboration recommended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Four “parts” (Stevens &amp; Levi, 2005):</a:t>
            </a:r>
          </a:p>
          <a:p>
            <a:pPr marL="1314450" marR="0" lvl="2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Assignment/Task Description</a:t>
            </a:r>
          </a:p>
          <a:p>
            <a:pPr marL="1314450" marR="0" lvl="2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Scale/Grades/Levels of Achievement</a:t>
            </a:r>
          </a:p>
          <a:p>
            <a:pPr marL="1314450" marR="0" lvl="2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Dimensions (Breakdown of skills/knowledge)</a:t>
            </a:r>
          </a:p>
          <a:p>
            <a:pPr marL="1314450" marR="0" lvl="2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Descriptions of performance on a grid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/>
              <a:t>Rubric Design Principles: The Grid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14285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“Exemplary” (high) to “Inconsistent” (low),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   Left to Right</a:t>
            </a:r>
          </a:p>
          <a:p>
            <a:pPr marR="0" lvl="0" indent="25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Concise yet ample “description” of expected performance</a:t>
            </a:r>
          </a:p>
          <a:p>
            <a:pPr marR="0" lvl="0" indent="25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Wide range of variety in design choices:</a:t>
            </a:r>
          </a:p>
          <a:p>
            <a:pPr marL="1314450" marR="0" lvl="2" indent="-4635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Number of ranges of scores</a:t>
            </a:r>
          </a:p>
          <a:p>
            <a:pPr marL="1314450" marR="0" lvl="2" indent="-4635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Level of detail in descriptions of achievement</a:t>
            </a:r>
          </a:p>
          <a:p>
            <a:pPr marL="1314450" marR="0" lvl="2" indent="-4635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Category-specific scores, or holistic score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2566" y="609600"/>
            <a:ext cx="4631099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6972435" y="5562600"/>
            <a:ext cx="1981199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Stevens &amp; Levi, 2005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1106</Words>
  <Application>Microsoft Office PowerPoint</Application>
  <PresentationFormat>On-screen Show (4:3)</PresentationFormat>
  <Paragraphs>151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 Intentional and Focused Learning via Rubrics   NMC Lunch &amp; Learn Spring 2017 </vt:lpstr>
      <vt:lpstr>Why use rubrics?</vt:lpstr>
      <vt:lpstr>Lunch &amp; Learn Objectives</vt:lpstr>
      <vt:lpstr>Developing Rubrics: It’s a process!</vt:lpstr>
      <vt:lpstr>1st Version of Rubric</vt:lpstr>
      <vt:lpstr>Final Version of Rubric</vt:lpstr>
      <vt:lpstr>Rubric Design Principles</vt:lpstr>
      <vt:lpstr>Rubric Design Principles: The Grid</vt:lpstr>
      <vt:lpstr>PowerPoint Presentation</vt:lpstr>
      <vt:lpstr>PowerPoint Presentation</vt:lpstr>
      <vt:lpstr>PowerPoint Presentation</vt:lpstr>
      <vt:lpstr>PowerPoint Presentation</vt:lpstr>
      <vt:lpstr>Benefits to Faculty</vt:lpstr>
      <vt:lpstr>Benefits for Faculty</vt:lpstr>
      <vt:lpstr>Challenges for Faculty</vt:lpstr>
      <vt:lpstr>Benefits for Students: Before Starting Assignment</vt:lpstr>
      <vt:lpstr>Benefits for Students: During Assignment</vt:lpstr>
      <vt:lpstr>Benefits for Students: After Assignment</vt:lpstr>
      <vt:lpstr>Drawbacks of Rubrics for Students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Intentional and Focused Learning via Rubrics   NMC Lunch &amp; Learn Spring 2017</dc:title>
  <dc:creator>Schaich, Marlin</dc:creator>
  <cp:lastModifiedBy>Schaich, Marlin</cp:lastModifiedBy>
  <cp:revision>2</cp:revision>
  <cp:lastPrinted>2017-02-17T19:19:18Z</cp:lastPrinted>
  <dcterms:modified xsi:type="dcterms:W3CDTF">2017-02-17T19:52:12Z</dcterms:modified>
</cp:coreProperties>
</file>