
<file path=[Content_Types].xml><?xml version="1.0" encoding="utf-8"?>
<Types xmlns="http://schemas.openxmlformats.org/package/2006/content-types">
  <Default Extension="png" ContentType="image/png"/>
  <Default Extension="jpeg" ContentType="image/jpeg"/>
  <Default Extension="m4a" ContentType="audio/mp4"/>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61" r:id="rId3"/>
    <p:sldId id="257" r:id="rId4"/>
    <p:sldId id="258" r:id="rId5"/>
    <p:sldId id="259" r:id="rId6"/>
    <p:sldId id="260"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37" y="53"/>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2BC5F1-7036-493A-B3B1-757E0EB0396D}" type="datetimeFigureOut">
              <a:rPr lang="en-US" smtClean="0"/>
              <a:pPr/>
              <a:t>1/21/2020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1D890B-1F4F-404A-A440-38D2B6975170}" type="slidenum">
              <a:rPr lang="en-US" smtClean="0"/>
              <a:pPr/>
              <a:t>‹#›</a:t>
            </a:fld>
            <a:endParaRPr lang="en-US"/>
          </a:p>
        </p:txBody>
      </p:sp>
    </p:spTree>
    <p:extLst>
      <p:ext uri="{BB962C8B-B14F-4D97-AF65-F5344CB8AC3E}">
        <p14:creationId xmlns:p14="http://schemas.microsoft.com/office/powerpoint/2010/main" val="3916805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Complexity science is seen as the science of the twenty-first</a:t>
            </a:r>
            <a:r>
              <a:rPr lang="en-US" baseline="0" dirty="0"/>
              <a:t> century. This is a switch from a research focus of breaking things down into smaller units in order to understand how things operate to an age of </a:t>
            </a:r>
            <a:r>
              <a:rPr lang="en-US" baseline="0" dirty="0" err="1"/>
              <a:t>emergentism</a:t>
            </a:r>
            <a:r>
              <a:rPr lang="en-US" baseline="0" dirty="0"/>
              <a:t> to concentrate on the understanding of the whole. It is grounded in physics and mathematics and based on the thought that complexity comes from simple rules that explain the relationship between variables. This science has been applied to meteorology, economics, and social behavior. Chaos theory is a form of complexity science in that the system exhibits dynamic patterned variation. Complexity science looks at living systems as complex, adaptive, self-organizing systems.</a:t>
            </a:r>
            <a:endParaRPr lang="en-US" dirty="0"/>
          </a:p>
        </p:txBody>
      </p:sp>
      <p:sp>
        <p:nvSpPr>
          <p:cNvPr id="4" name="Slide Number Placeholder 3"/>
          <p:cNvSpPr>
            <a:spLocks noGrp="1"/>
          </p:cNvSpPr>
          <p:nvPr>
            <p:ph type="sldNum" sz="quarter" idx="10"/>
          </p:nvPr>
        </p:nvSpPr>
        <p:spPr/>
        <p:txBody>
          <a:bodyPr/>
          <a:lstStyle/>
          <a:p>
            <a:fld id="{D91D890B-1F4F-404A-A440-38D2B6975170}" type="slidenum">
              <a:rPr lang="en-US" smtClean="0"/>
              <a:pPr/>
              <a:t>2</a:t>
            </a:fld>
            <a:endParaRPr lang="en-US"/>
          </a:p>
        </p:txBody>
      </p:sp>
    </p:spTree>
    <p:extLst>
      <p:ext uri="{BB962C8B-B14F-4D97-AF65-F5344CB8AC3E}">
        <p14:creationId xmlns:p14="http://schemas.microsoft.com/office/powerpoint/2010/main" val="1707827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scientific roots of complexity science</a:t>
            </a:r>
            <a:r>
              <a:rPr lang="en-US" baseline="0" dirty="0"/>
              <a:t> is basically nonlinear mathematics which explains complex dynamic changes over time in three dimensional space. The mathematical functions focus on simple rules that explain relationships. There is the belief that there is a pattern to systems behavior which is called a deterministic system. There is sensitivity to the initial conditions of a dynamic system and the patterns are repeated called a fractal. The patterns can be repeated at increasingly finer and finer resolution called scaling. New and unexpected behavior can be generated by the system called emergence. </a:t>
            </a:r>
            <a:endParaRPr lang="en-US" dirty="0"/>
          </a:p>
        </p:txBody>
      </p:sp>
      <p:sp>
        <p:nvSpPr>
          <p:cNvPr id="4" name="Slide Number Placeholder 3"/>
          <p:cNvSpPr>
            <a:spLocks noGrp="1"/>
          </p:cNvSpPr>
          <p:nvPr>
            <p:ph type="sldNum" sz="quarter" idx="10"/>
          </p:nvPr>
        </p:nvSpPr>
        <p:spPr/>
        <p:txBody>
          <a:bodyPr/>
          <a:lstStyle/>
          <a:p>
            <a:fld id="{D91D890B-1F4F-404A-A440-38D2B6975170}" type="slidenum">
              <a:rPr lang="en-US" smtClean="0"/>
              <a:pPr/>
              <a:t>3</a:t>
            </a:fld>
            <a:endParaRPr lang="en-US"/>
          </a:p>
        </p:txBody>
      </p:sp>
    </p:spTree>
    <p:extLst>
      <p:ext uri="{BB962C8B-B14F-4D97-AF65-F5344CB8AC3E}">
        <p14:creationId xmlns:p14="http://schemas.microsoft.com/office/powerpoint/2010/main" val="313048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aspect of complexity science is coordination dynamics.</a:t>
            </a:r>
            <a:r>
              <a:rPr lang="en-US" baseline="0" dirty="0"/>
              <a:t> This is a study of patterns of coordinated behavior in living things. As part of the coordination dynamics is pattern dynamics between two points. One needs to try to understand dichotomies, dualities, and polar opposites. Complementary pairs need to be studied to understand the poles of the pairs and the dynamics between them such as mind and body. Complex adaptive systems are special cases of complex systems.</a:t>
            </a:r>
            <a:endParaRPr lang="en-US" dirty="0"/>
          </a:p>
        </p:txBody>
      </p:sp>
      <p:sp>
        <p:nvSpPr>
          <p:cNvPr id="4" name="Slide Number Placeholder 3"/>
          <p:cNvSpPr>
            <a:spLocks noGrp="1"/>
          </p:cNvSpPr>
          <p:nvPr>
            <p:ph type="sldNum" sz="quarter" idx="10"/>
          </p:nvPr>
        </p:nvSpPr>
        <p:spPr/>
        <p:txBody>
          <a:bodyPr/>
          <a:lstStyle/>
          <a:p>
            <a:fld id="{D91D890B-1F4F-404A-A440-38D2B6975170}" type="slidenum">
              <a:rPr lang="en-US" smtClean="0"/>
              <a:pPr/>
              <a:t>4</a:t>
            </a:fld>
            <a:endParaRPr lang="en-US"/>
          </a:p>
        </p:txBody>
      </p:sp>
    </p:spTree>
    <p:extLst>
      <p:ext uri="{BB962C8B-B14F-4D97-AF65-F5344CB8AC3E}">
        <p14:creationId xmlns:p14="http://schemas.microsoft.com/office/powerpoint/2010/main" val="24090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Emancipatory</a:t>
            </a:r>
            <a:r>
              <a:rPr lang="en-US" dirty="0"/>
              <a:t> knowing is the knowledge that there are forces that limit human potential.</a:t>
            </a:r>
            <a:r>
              <a:rPr lang="en-US" baseline="0" dirty="0"/>
              <a:t> This can result in injustice and inequity. There is the belief in </a:t>
            </a:r>
            <a:r>
              <a:rPr lang="en-US" baseline="0" dirty="0" err="1"/>
              <a:t>Emancipatory</a:t>
            </a:r>
            <a:r>
              <a:rPr lang="en-US" baseline="0" dirty="0"/>
              <a:t> Knowing that humans can change these circumstances.</a:t>
            </a:r>
            <a:endParaRPr lang="en-US" dirty="0"/>
          </a:p>
        </p:txBody>
      </p:sp>
      <p:sp>
        <p:nvSpPr>
          <p:cNvPr id="4" name="Slide Number Placeholder 3"/>
          <p:cNvSpPr>
            <a:spLocks noGrp="1"/>
          </p:cNvSpPr>
          <p:nvPr>
            <p:ph type="sldNum" sz="quarter" idx="10"/>
          </p:nvPr>
        </p:nvSpPr>
        <p:spPr/>
        <p:txBody>
          <a:bodyPr/>
          <a:lstStyle/>
          <a:p>
            <a:fld id="{D91D890B-1F4F-404A-A440-38D2B697517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Emancipatory knowing is grounded in</a:t>
            </a:r>
            <a:r>
              <a:rPr lang="en-US" baseline="0" dirty="0"/>
              <a:t> certain assumptions: 1)</a:t>
            </a:r>
            <a:r>
              <a:rPr lang="en-US" dirty="0"/>
              <a:t>There is no value-neutral knowledge since all knowledge is saturated with values and cultural perceptions.</a:t>
            </a:r>
            <a:r>
              <a:rPr lang="en-US" baseline="0" dirty="0"/>
              <a:t> As an example,</a:t>
            </a:r>
            <a:r>
              <a:rPr lang="en-US" dirty="0"/>
              <a:t> one who is riding a motorcycle, can</a:t>
            </a:r>
            <a:r>
              <a:rPr lang="en-US" baseline="0" dirty="0"/>
              <a:t> only view the world from a particular perspective. This perspective may be limited to the windshield of the bike.</a:t>
            </a:r>
            <a:endParaRPr lang="en-US" dirty="0"/>
          </a:p>
        </p:txBody>
      </p:sp>
      <p:sp>
        <p:nvSpPr>
          <p:cNvPr id="4" name="Slide Number Placeholder 3"/>
          <p:cNvSpPr>
            <a:spLocks noGrp="1"/>
          </p:cNvSpPr>
          <p:nvPr>
            <p:ph type="sldNum" sz="quarter" idx="10"/>
          </p:nvPr>
        </p:nvSpPr>
        <p:spPr/>
        <p:txBody>
          <a:bodyPr/>
          <a:lstStyle/>
          <a:p>
            <a:fld id="{D91D890B-1F4F-404A-A440-38D2B6975170}" type="slidenum">
              <a:rPr lang="en-US" smtClean="0"/>
              <a:pPr/>
              <a:t>6</a:t>
            </a:fld>
            <a:endParaRPr lang="en-US"/>
          </a:p>
        </p:txBody>
      </p:sp>
    </p:spTree>
    <p:extLst>
      <p:ext uri="{BB962C8B-B14F-4D97-AF65-F5344CB8AC3E}">
        <p14:creationId xmlns:p14="http://schemas.microsoft.com/office/powerpoint/2010/main" val="3716952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other philosophical and theoretical foundation of emancipatory knowing: </a:t>
            </a:r>
          </a:p>
          <a:p>
            <a:r>
              <a:rPr lang="en-US" dirty="0"/>
              <a:t>2) Research is a political activity since it is formed from the values and interest of the researcher. </a:t>
            </a:r>
          </a:p>
          <a:p>
            <a:r>
              <a:rPr lang="en-US" dirty="0"/>
              <a:t>3) Social position in society</a:t>
            </a:r>
            <a:r>
              <a:rPr lang="en-US" baseline="0" dirty="0"/>
              <a:t> carries privileges and power.  This power can shape all knowledge development activities. </a:t>
            </a:r>
          </a:p>
          <a:p>
            <a:r>
              <a:rPr lang="en-US" baseline="0" dirty="0"/>
              <a:t>4) Language is formed to carry power meanings which shape perceptions and attitudes.</a:t>
            </a:r>
          </a:p>
          <a:p>
            <a:r>
              <a:rPr lang="en-US" baseline="0" dirty="0"/>
              <a:t>5) Social oppression can be overcome and is not fixed in society. One needs to create a society with justice for all.</a:t>
            </a:r>
          </a:p>
          <a:p>
            <a:r>
              <a:rPr lang="en-US" baseline="0" dirty="0"/>
              <a:t>( Butts and Rich , 2011).</a:t>
            </a:r>
            <a:endParaRPr lang="en-US" dirty="0"/>
          </a:p>
        </p:txBody>
      </p:sp>
      <p:sp>
        <p:nvSpPr>
          <p:cNvPr id="4" name="Slide Number Placeholder 3"/>
          <p:cNvSpPr>
            <a:spLocks noGrp="1"/>
          </p:cNvSpPr>
          <p:nvPr>
            <p:ph type="sldNum" sz="quarter" idx="10"/>
          </p:nvPr>
        </p:nvSpPr>
        <p:spPr/>
        <p:txBody>
          <a:bodyPr/>
          <a:lstStyle/>
          <a:p>
            <a:fld id="{D91D890B-1F4F-404A-A440-38D2B6975170}" type="slidenum">
              <a:rPr lang="en-US" smtClean="0"/>
              <a:pPr/>
              <a:t>7</a:t>
            </a:fld>
            <a:endParaRPr lang="en-US"/>
          </a:p>
        </p:txBody>
      </p:sp>
    </p:spTree>
    <p:extLst>
      <p:ext uri="{BB962C8B-B14F-4D97-AF65-F5344CB8AC3E}">
        <p14:creationId xmlns:p14="http://schemas.microsoft.com/office/powerpoint/2010/main" val="523189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questions can be posed: Can an advanced practice nurse use complexity science and complex adaptive systems to promote emancipatory science? Can one look at the relationships that exist and the perpetual patterns of behavior to change direction and create justice for all in health care? Complexity science can help</a:t>
            </a:r>
            <a:r>
              <a:rPr lang="en-US" baseline="0" dirty="0"/>
              <a:t> promote change and the understanding needed for emancipatory science.</a:t>
            </a:r>
            <a:endParaRPr lang="en-US" dirty="0"/>
          </a:p>
        </p:txBody>
      </p:sp>
      <p:sp>
        <p:nvSpPr>
          <p:cNvPr id="4" name="Slide Number Placeholder 3"/>
          <p:cNvSpPr>
            <a:spLocks noGrp="1"/>
          </p:cNvSpPr>
          <p:nvPr>
            <p:ph type="sldNum" sz="quarter" idx="10"/>
          </p:nvPr>
        </p:nvSpPr>
        <p:spPr/>
        <p:txBody>
          <a:bodyPr/>
          <a:lstStyle/>
          <a:p>
            <a:fld id="{D91D890B-1F4F-404A-A440-38D2B6975170}" type="slidenum">
              <a:rPr lang="en-US" smtClean="0"/>
              <a:pPr/>
              <a:t>8</a:t>
            </a:fld>
            <a:endParaRPr lang="en-US"/>
          </a:p>
        </p:txBody>
      </p:sp>
    </p:spTree>
    <p:extLst>
      <p:ext uri="{BB962C8B-B14F-4D97-AF65-F5344CB8AC3E}">
        <p14:creationId xmlns:p14="http://schemas.microsoft.com/office/powerpoint/2010/main" val="3602132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9C7DE073-69D7-4346-838A-41CB749E2A4E}" type="datetimeFigureOut">
              <a:rPr lang="en-US" smtClean="0"/>
              <a:pPr/>
              <a:t>1/21/2020</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B3A03BBE-57F9-4E02-9862-7F03396585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C7DE073-69D7-4346-838A-41CB749E2A4E}"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03BBE-57F9-4E02-9862-7F03396585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C7DE073-69D7-4346-838A-41CB749E2A4E}"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03BBE-57F9-4E02-9862-7F03396585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C7DE073-69D7-4346-838A-41CB749E2A4E}"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03BBE-57F9-4E02-9862-7F03396585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C7DE073-69D7-4346-838A-41CB749E2A4E}"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03BBE-57F9-4E02-9862-7F03396585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C7DE073-69D7-4346-838A-41CB749E2A4E}"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03BBE-57F9-4E02-9862-7F03396585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C7DE073-69D7-4346-838A-41CB749E2A4E}" type="datetimeFigureOut">
              <a:rPr lang="en-US" smtClean="0"/>
              <a:pPr/>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A03BBE-57F9-4E02-9862-7F03396585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C7DE073-69D7-4346-838A-41CB749E2A4E}" type="datetimeFigureOut">
              <a:rPr lang="en-US" smtClean="0"/>
              <a:pPr/>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A03BBE-57F9-4E02-9862-7F03396585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9C7DE073-69D7-4346-838A-41CB749E2A4E}" type="datetimeFigureOut">
              <a:rPr lang="en-US" smtClean="0"/>
              <a:pPr/>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A03BBE-57F9-4E02-9862-7F03396585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C7DE073-69D7-4346-838A-41CB749E2A4E}"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03BBE-57F9-4E02-9862-7F03396585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C7DE073-69D7-4346-838A-41CB749E2A4E}"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03BBE-57F9-4E02-9862-7F0339658534}"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C7DE073-69D7-4346-838A-41CB749E2A4E}" type="datetimeFigureOut">
              <a:rPr lang="en-US" smtClean="0"/>
              <a:pPr/>
              <a:t>1/21/2020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3A03BBE-57F9-4E02-9862-7F03396585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wmf"/><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wmf"/><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t>Distinguish between Complexity Science, and Critical Theory and Emancipatory Science</a:t>
            </a:r>
          </a:p>
        </p:txBody>
      </p:sp>
      <p:sp>
        <p:nvSpPr>
          <p:cNvPr id="3" name="Subtitle 2"/>
          <p:cNvSpPr>
            <a:spLocks noGrp="1"/>
          </p:cNvSpPr>
          <p:nvPr>
            <p:ph type="subTitle" idx="1"/>
          </p:nvPr>
        </p:nvSpPr>
        <p:spPr/>
        <p:txBody>
          <a:bodyPr/>
          <a:lstStyle/>
          <a:p>
            <a:pPr algn="ctr"/>
            <a:r>
              <a:rPr lang="en-US" dirty="0"/>
              <a:t>Butts and Rich </a:t>
            </a:r>
            <a:r>
              <a:rPr lang="en-US"/>
              <a:t>( 2018) </a:t>
            </a:r>
            <a:r>
              <a:rPr lang="en-US" dirty="0"/>
              <a:t>Chapters 6 and 7</a:t>
            </a:r>
          </a:p>
        </p:txBody>
      </p:sp>
      <p:pic>
        <p:nvPicPr>
          <p:cNvPr id="5" name="Audio 4">
            <a:hlinkClick r:id="" action="ppaction://media"/>
            <a:extLst>
              <a:ext uri="{FF2B5EF4-FFF2-40B4-BE49-F238E27FC236}">
                <a16:creationId xmlns:a16="http://schemas.microsoft.com/office/drawing/2014/main" id="{93FE566D-29E9-4325-A6B1-CA0623AFA8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438346952"/>
      </p:ext>
    </p:extLst>
  </p:cSld>
  <p:clrMapOvr>
    <a:masterClrMapping/>
  </p:clrMapOvr>
  <mc:AlternateContent xmlns:mc="http://schemas.openxmlformats.org/markup-compatibility/2006" xmlns:p14="http://schemas.microsoft.com/office/powerpoint/2010/main">
    <mc:Choice Requires="p14">
      <p:transition spd="slow" p14:dur="2000" advTm="22724"/>
    </mc:Choice>
    <mc:Fallback xmlns="">
      <p:transition spd="slow" advTm="227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Complexity Science</a:t>
            </a:r>
          </a:p>
        </p:txBody>
      </p:sp>
      <p:sp>
        <p:nvSpPr>
          <p:cNvPr id="3" name="Content Placeholder 2"/>
          <p:cNvSpPr>
            <a:spLocks noGrp="1"/>
          </p:cNvSpPr>
          <p:nvPr>
            <p:ph idx="1"/>
          </p:nvPr>
        </p:nvSpPr>
        <p:spPr/>
        <p:txBody>
          <a:bodyPr/>
          <a:lstStyle/>
          <a:p>
            <a:r>
              <a:rPr lang="en-US" dirty="0"/>
              <a:t>Complexity science is grounded in physics and mathematics</a:t>
            </a:r>
          </a:p>
          <a:p>
            <a:pPr lvl="1"/>
            <a:r>
              <a:rPr lang="en-US" dirty="0"/>
              <a:t>Based on the thought that complexity comes from simple rules that explain the relationship between variables</a:t>
            </a:r>
          </a:p>
          <a:p>
            <a:pPr lvl="1"/>
            <a:r>
              <a:rPr lang="en-US" dirty="0"/>
              <a:t>This science has been applied to meteorology, economics, and social behavior</a:t>
            </a:r>
          </a:p>
          <a:p>
            <a:pPr lvl="1"/>
            <a:r>
              <a:rPr lang="en-US" dirty="0"/>
              <a:t>Chaos theory is a form of complexity science</a:t>
            </a:r>
          </a:p>
          <a:p>
            <a:pPr lvl="1"/>
            <a:r>
              <a:rPr lang="en-US" dirty="0"/>
              <a:t>Looks at living systems as complex, adaptive, self-organizing systems. (pp. 115-122)</a:t>
            </a:r>
          </a:p>
          <a:p>
            <a:pPr lvl="1" algn="ctr"/>
            <a:endParaRPr lang="en-US" dirty="0"/>
          </a:p>
        </p:txBody>
      </p:sp>
      <p:pic>
        <p:nvPicPr>
          <p:cNvPr id="2050" name="Picture 2" descr="C:\Users\Linda\AppData\Local\Microsoft\Windows\Temporary Internet Files\Content.IE5\E3IIEI76\MC90032601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4267200"/>
            <a:ext cx="1857146" cy="1639519"/>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D34B2716-E655-4803-A88A-CAA70A2D99C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943226043"/>
      </p:ext>
    </p:extLst>
  </p:cSld>
  <p:clrMapOvr>
    <a:masterClrMapping/>
  </p:clrMapOvr>
  <mc:AlternateContent xmlns:mc="http://schemas.openxmlformats.org/markup-compatibility/2006" xmlns:p14="http://schemas.microsoft.com/office/powerpoint/2010/main">
    <mc:Choice Requires="p14">
      <p:transition spd="slow" p14:dur="2000" advTm="59830"/>
    </mc:Choice>
    <mc:Fallback xmlns="">
      <p:transition spd="slow" advTm="598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Complexity Science</a:t>
            </a:r>
          </a:p>
        </p:txBody>
      </p:sp>
      <p:sp>
        <p:nvSpPr>
          <p:cNvPr id="3" name="Content Placeholder 2"/>
          <p:cNvSpPr>
            <a:spLocks noGrp="1"/>
          </p:cNvSpPr>
          <p:nvPr>
            <p:ph idx="1"/>
          </p:nvPr>
        </p:nvSpPr>
        <p:spPr/>
        <p:txBody>
          <a:bodyPr>
            <a:normAutofit lnSpcReduction="10000"/>
          </a:bodyPr>
          <a:lstStyle/>
          <a:p>
            <a:pPr marL="0" indent="0">
              <a:buNone/>
            </a:pPr>
            <a:r>
              <a:rPr lang="en-US" dirty="0"/>
              <a:t>Complexity Science reflects nonlinear mathematics:</a:t>
            </a:r>
          </a:p>
          <a:p>
            <a:pPr marL="626364" lvl="1" indent="-342900"/>
            <a:r>
              <a:rPr lang="en-US" dirty="0"/>
              <a:t>Focus on simple rules that explain relationships</a:t>
            </a:r>
          </a:p>
          <a:p>
            <a:pPr marL="626364" lvl="1" indent="-342900"/>
            <a:r>
              <a:rPr lang="en-US" dirty="0"/>
              <a:t>There is a pattern to systems behavior</a:t>
            </a:r>
          </a:p>
          <a:p>
            <a:pPr marL="626364" lvl="1" indent="-342900"/>
            <a:r>
              <a:rPr lang="en-US" dirty="0"/>
              <a:t>The dynamic system is sensitive to the starting point of the system</a:t>
            </a:r>
          </a:p>
          <a:p>
            <a:pPr marL="626364" lvl="1" indent="-342900"/>
            <a:r>
              <a:rPr lang="en-US" dirty="0"/>
              <a:t>Patterns are repeated, and are repeated in finer resolutions</a:t>
            </a:r>
          </a:p>
          <a:p>
            <a:pPr marL="626364" lvl="1" indent="-342900"/>
            <a:r>
              <a:rPr lang="en-US" dirty="0"/>
              <a:t>The complex system can be unpredictable with new behavior</a:t>
            </a:r>
          </a:p>
          <a:p>
            <a:pPr marL="626364" lvl="1" indent="-342900"/>
            <a:endParaRPr lang="en-US" dirty="0"/>
          </a:p>
          <a:p>
            <a:pPr marL="626364" lvl="1" indent="-342900"/>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endParaRPr lang="en-US" dirty="0"/>
          </a:p>
        </p:txBody>
      </p:sp>
      <p:pic>
        <p:nvPicPr>
          <p:cNvPr id="1026" name="Picture 2" descr="C:\Users\Linda\AppData\Local\Microsoft\Windows\Temporary Internet Files\Content.IE5\RLQ8MFVB\MC90039120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1709" y="4648200"/>
            <a:ext cx="938174" cy="896112"/>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E78D61BF-B687-4A57-BE54-7DF1B90D6C7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10979283"/>
      </p:ext>
    </p:extLst>
  </p:cSld>
  <p:clrMapOvr>
    <a:masterClrMapping/>
  </p:clrMapOvr>
  <mc:AlternateContent xmlns:mc="http://schemas.openxmlformats.org/markup-compatibility/2006" xmlns:p14="http://schemas.microsoft.com/office/powerpoint/2010/main">
    <mc:Choice Requires="p14">
      <p:transition spd="slow" p14:dur="2000" advTm="58484"/>
    </mc:Choice>
    <mc:Fallback xmlns="">
      <p:transition spd="slow" advTm="584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0"/>
            <a:ext cx="8183880" cy="1051560"/>
          </a:xfrm>
        </p:spPr>
        <p:txBody>
          <a:bodyPr/>
          <a:lstStyle/>
          <a:p>
            <a:pPr algn="ctr"/>
            <a:r>
              <a:rPr lang="en-US" dirty="0"/>
              <a:t>Complexity Science</a:t>
            </a:r>
          </a:p>
        </p:txBody>
      </p:sp>
      <p:sp>
        <p:nvSpPr>
          <p:cNvPr id="3" name="Content Placeholder 2"/>
          <p:cNvSpPr>
            <a:spLocks noGrp="1"/>
          </p:cNvSpPr>
          <p:nvPr>
            <p:ph idx="1"/>
          </p:nvPr>
        </p:nvSpPr>
        <p:spPr/>
        <p:txBody>
          <a:bodyPr>
            <a:normAutofit fontScale="92500"/>
          </a:bodyPr>
          <a:lstStyle/>
          <a:p>
            <a:r>
              <a:rPr lang="en-US" dirty="0"/>
              <a:t>Coordination Dynamics is the study of patterns of coordinated behavior in living things</a:t>
            </a:r>
          </a:p>
          <a:p>
            <a:pPr lvl="1"/>
            <a:r>
              <a:rPr lang="en-US" dirty="0"/>
              <a:t>Pattern dynamics exist between two points to try to understand dichotomies, dualities, and polar opposites</a:t>
            </a:r>
          </a:p>
          <a:p>
            <a:pPr lvl="1"/>
            <a:r>
              <a:rPr lang="en-US" dirty="0"/>
              <a:t>Complementary pairs need to be studied to understand the poles of the pairs and the dynamics between them such as mind and body</a:t>
            </a:r>
          </a:p>
          <a:p>
            <a:pPr lvl="1"/>
            <a:r>
              <a:rPr lang="en-US" dirty="0"/>
              <a:t>Complex adaptive systems are special cases of complex systems (pp. 122-123)</a:t>
            </a:r>
          </a:p>
        </p:txBody>
      </p:sp>
      <p:pic>
        <p:nvPicPr>
          <p:cNvPr id="3074" name="Picture 2" descr="C:\Users\Linda\AppData\Local\Microsoft\Windows\Temporary Internet Files\Content.IE5\2W6J1UO7\MC9003344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4800600"/>
            <a:ext cx="920801" cy="59436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inda\AppData\Local\Microsoft\Windows\Temporary Internet Files\Content.IE5\UNTT21EV\MC90024202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4800600"/>
            <a:ext cx="662026" cy="903427"/>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9D97CEAF-F74A-45B7-BB49-95923B0020B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432741060"/>
      </p:ext>
    </p:extLst>
  </p:cSld>
  <p:clrMapOvr>
    <a:masterClrMapping/>
  </p:clrMapOvr>
  <mc:AlternateContent xmlns:mc="http://schemas.openxmlformats.org/markup-compatibility/2006" xmlns:p14="http://schemas.microsoft.com/office/powerpoint/2010/main">
    <mc:Choice Requires="p14">
      <p:transition spd="slow" p14:dur="2000" advTm="49076"/>
    </mc:Choice>
    <mc:Fallback xmlns="">
      <p:transition spd="slow" advTm="490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Critical theory and Emancipatory Knowing</a:t>
            </a:r>
          </a:p>
        </p:txBody>
      </p:sp>
      <p:sp>
        <p:nvSpPr>
          <p:cNvPr id="3" name="Content Placeholder 2"/>
          <p:cNvSpPr>
            <a:spLocks noGrp="1"/>
          </p:cNvSpPr>
          <p:nvPr>
            <p:ph idx="1"/>
          </p:nvPr>
        </p:nvSpPr>
        <p:spPr/>
        <p:txBody>
          <a:bodyPr/>
          <a:lstStyle/>
          <a:p>
            <a:r>
              <a:rPr lang="en-US" dirty="0"/>
              <a:t>Emancipatory knowing is the knowledge that there are forces that limit human potential resulting in injustice and inequity</a:t>
            </a:r>
          </a:p>
          <a:p>
            <a:pPr lvl="1"/>
            <a:r>
              <a:rPr lang="en-US" dirty="0"/>
              <a:t>Belief that humans can change these circumstances</a:t>
            </a:r>
          </a:p>
        </p:txBody>
      </p:sp>
      <p:pic>
        <p:nvPicPr>
          <p:cNvPr id="5" name="Audio 4">
            <a:hlinkClick r:id="" action="ppaction://media"/>
            <a:extLst>
              <a:ext uri="{FF2B5EF4-FFF2-40B4-BE49-F238E27FC236}">
                <a16:creationId xmlns:a16="http://schemas.microsoft.com/office/drawing/2014/main" id="{50A9D773-F3A2-4BB1-AB6E-438BE77C7D2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156922704"/>
      </p:ext>
    </p:extLst>
  </p:cSld>
  <p:clrMapOvr>
    <a:masterClrMapping/>
  </p:clrMapOvr>
  <mc:AlternateContent xmlns:mc="http://schemas.openxmlformats.org/markup-compatibility/2006" xmlns:p14="http://schemas.microsoft.com/office/powerpoint/2010/main">
    <mc:Choice Requires="p14">
      <p:transition spd="slow" p14:dur="2000" advTm="31033"/>
    </mc:Choice>
    <mc:Fallback xmlns="">
      <p:transition spd="slow" advTm="310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Critical theory and Emancipatory Knowing</a:t>
            </a:r>
          </a:p>
        </p:txBody>
      </p:sp>
      <p:pic>
        <p:nvPicPr>
          <p:cNvPr id="5122" name="Picture 2" descr="C:\Users\Linda\AppData\Local\Microsoft\Windows\Temporary Internet Files\Content.IE5\2W6J1UO7\MP900448572[1].jp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1454150" y="530225"/>
            <a:ext cx="6281737" cy="4187825"/>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a:extLst>
              <a:ext uri="{FF2B5EF4-FFF2-40B4-BE49-F238E27FC236}">
                <a16:creationId xmlns:a16="http://schemas.microsoft.com/office/drawing/2014/main" id="{028EE2BF-DC07-4155-BF04-C633C04FA15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517012322"/>
      </p:ext>
    </p:extLst>
  </p:cSld>
  <p:clrMapOvr>
    <a:masterClrMapping/>
  </p:clrMapOvr>
  <mc:AlternateContent xmlns:mc="http://schemas.openxmlformats.org/markup-compatibility/2006" xmlns:p14="http://schemas.microsoft.com/office/powerpoint/2010/main">
    <mc:Choice Requires="p14">
      <p:transition spd="slow" p14:dur="2000" advTm="41141"/>
    </mc:Choice>
    <mc:Fallback xmlns="">
      <p:transition spd="slow" advTm="411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Critical theory and Emancipatory Knowing</a:t>
            </a:r>
          </a:p>
        </p:txBody>
      </p:sp>
      <p:sp>
        <p:nvSpPr>
          <p:cNvPr id="3" name="Content Placeholder 2"/>
          <p:cNvSpPr>
            <a:spLocks noGrp="1"/>
          </p:cNvSpPr>
          <p:nvPr>
            <p:ph idx="1"/>
          </p:nvPr>
        </p:nvSpPr>
        <p:spPr/>
        <p:txBody>
          <a:bodyPr/>
          <a:lstStyle/>
          <a:p>
            <a:r>
              <a:rPr lang="en-US" dirty="0"/>
              <a:t>Research is a political activity since it is formed from the values and interest of the researcher. </a:t>
            </a:r>
          </a:p>
          <a:p>
            <a:r>
              <a:rPr lang="en-US" dirty="0"/>
              <a:t>Social position in society carries  privileges and power.</a:t>
            </a:r>
          </a:p>
          <a:p>
            <a:r>
              <a:rPr lang="en-US" dirty="0"/>
              <a:t>Language is formed to carry power meanings.</a:t>
            </a:r>
          </a:p>
          <a:p>
            <a:r>
              <a:rPr lang="en-US" dirty="0"/>
              <a:t>Social oppression can be overcome and is not fixed.</a:t>
            </a:r>
          </a:p>
          <a:p>
            <a:endParaRPr lang="en-US" dirty="0"/>
          </a:p>
        </p:txBody>
      </p:sp>
      <p:pic>
        <p:nvPicPr>
          <p:cNvPr id="4" name="Audio 3">
            <a:hlinkClick r:id="" action="ppaction://media"/>
            <a:extLst>
              <a:ext uri="{FF2B5EF4-FFF2-40B4-BE49-F238E27FC236}">
                <a16:creationId xmlns:a16="http://schemas.microsoft.com/office/drawing/2014/main" id="{3B7F8F55-68CA-4C12-8C22-CB5699F9EF9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997249268"/>
      </p:ext>
    </p:extLst>
  </p:cSld>
  <p:clrMapOvr>
    <a:masterClrMapping/>
  </p:clrMapOvr>
  <mc:AlternateContent xmlns:mc="http://schemas.openxmlformats.org/markup-compatibility/2006" xmlns:p14="http://schemas.microsoft.com/office/powerpoint/2010/main">
    <mc:Choice Requires="p14">
      <p:transition spd="slow" p14:dur="2000" advTm="52805"/>
    </mc:Choice>
    <mc:Fallback xmlns="">
      <p:transition spd="slow" advTm="528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Connection between complexity science and emancipatory science</a:t>
            </a:r>
          </a:p>
        </p:txBody>
      </p:sp>
      <p:sp>
        <p:nvSpPr>
          <p:cNvPr id="3" name="Content Placeholder 2"/>
          <p:cNvSpPr>
            <a:spLocks noGrp="1"/>
          </p:cNvSpPr>
          <p:nvPr>
            <p:ph idx="1"/>
          </p:nvPr>
        </p:nvSpPr>
        <p:spPr/>
        <p:txBody>
          <a:bodyPr/>
          <a:lstStyle/>
          <a:p>
            <a:r>
              <a:rPr lang="en-US" dirty="0"/>
              <a:t>Can an advanced practice nurse use complexity science and complex adaptive systems to promote emancipatory science?</a:t>
            </a:r>
          </a:p>
          <a:p>
            <a:r>
              <a:rPr lang="en-US" dirty="0"/>
              <a:t>Can one look at the relationships that exist and the perpetual patterns of behavior to change direction and create justice for all in health care?</a:t>
            </a:r>
          </a:p>
        </p:txBody>
      </p:sp>
      <p:pic>
        <p:nvPicPr>
          <p:cNvPr id="4" name="Audio 3">
            <a:hlinkClick r:id="" action="ppaction://media"/>
            <a:extLst>
              <a:ext uri="{FF2B5EF4-FFF2-40B4-BE49-F238E27FC236}">
                <a16:creationId xmlns:a16="http://schemas.microsoft.com/office/drawing/2014/main" id="{E2ECE749-78F7-4A4B-AE55-2A90F1F0D4D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871426925"/>
      </p:ext>
    </p:extLst>
  </p:cSld>
  <p:clrMapOvr>
    <a:masterClrMapping/>
  </p:clrMapOvr>
  <mc:AlternateContent xmlns:mc="http://schemas.openxmlformats.org/markup-compatibility/2006" xmlns:p14="http://schemas.microsoft.com/office/powerpoint/2010/main">
    <mc:Choice Requires="p14">
      <p:transition spd="slow" p14:dur="2000" advTm="57841"/>
    </mc:Choice>
    <mc:Fallback xmlns="">
      <p:transition spd="slow" advTm="578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1825</TotalTime>
  <Words>905</Words>
  <Application>Microsoft Office PowerPoint</Application>
  <PresentationFormat>On-screen Show (4:3)</PresentationFormat>
  <Paragraphs>59</Paragraphs>
  <Slides>8</Slides>
  <Notes>7</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Verdana</vt:lpstr>
      <vt:lpstr>Wingdings 2</vt:lpstr>
      <vt:lpstr>Aspect</vt:lpstr>
      <vt:lpstr>Distinguish between Complexity Science, and Critical Theory and Emancipatory Science</vt:lpstr>
      <vt:lpstr>Complexity Science</vt:lpstr>
      <vt:lpstr>Complexity Science</vt:lpstr>
      <vt:lpstr>Complexity Science</vt:lpstr>
      <vt:lpstr>Critical theory and Emancipatory Knowing</vt:lpstr>
      <vt:lpstr>Critical theory and Emancipatory Knowing</vt:lpstr>
      <vt:lpstr>Critical theory and Emancipatory Knowing</vt:lpstr>
      <vt:lpstr>Connection between complexity science and emancipatory science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Butts and Rich (2011)Chapter 6 and 7</dc:title>
  <dc:creator>Linda</dc:creator>
  <cp:lastModifiedBy>Hoeft, Jackie</cp:lastModifiedBy>
  <cp:revision>27</cp:revision>
  <dcterms:created xsi:type="dcterms:W3CDTF">2014-11-09T22:56:12Z</dcterms:created>
  <dcterms:modified xsi:type="dcterms:W3CDTF">2020-01-21T14:21:55Z</dcterms:modified>
</cp:coreProperties>
</file>