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58" r:id="rId6"/>
    <p:sldId id="267" r:id="rId7"/>
    <p:sldId id="259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8D2BE-924C-4FDC-A6E8-A16FCA7094E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457F-6F62-43F0-AC91-DEC7D428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rising cost</a:t>
            </a:r>
            <a:r>
              <a:rPr lang="en-US" baseline="0" dirty="0" smtClean="0"/>
              <a:t>s of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with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5457F-6F62-43F0-AC91-DEC7D42849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these predictions continue today:</a:t>
            </a:r>
            <a:r>
              <a:rPr lang="en-US" baseline="0" dirty="0" smtClean="0"/>
              <a:t> MOOCs, Intelligent Tutoring Systems, Virtual Reality, etc… Main point of the video: Teachers help students to inspire and facilitate learning with groups of students =&gt; irreplaceable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5457F-6F62-43F0-AC91-DEC7D42849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Avg. salaries</a:t>
            </a:r>
            <a:r>
              <a:rPr lang="en-US" baseline="0" dirty="0" smtClean="0"/>
              <a:t> have gone down for lower 90%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5457F-6F62-43F0-AC91-DEC7D42849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6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646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2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8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495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4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5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05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kavlifoundation.org/science-spotlights/higher-education-21st-century-technological-revolution-open-educatio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webhp?sourceid=chrome-instant&amp;ion=1&amp;espv=2&amp;ie=UTF-8#q=why%20be%20a%20teac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Blue_question_mark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search?q=quotes+on+education&amp;espv=2&amp;biw=1920&amp;bih=955&amp;tbm=isch&amp;tbo=u&amp;source=univ&amp;sa=X&amp;ved=0ahUKEwi0tvmIy7TOAhXJ6yYKHf3TB10QsAQIG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assion-flower-blue-81517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webhp?sourceid=chrome-instant&amp;ion=1&amp;espv=2&amp;ie=UTF-8#q=trends%20in%20edu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tatistics-chart-graphic-bar-7619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8GQm3tzIFOecjdhSW81SDYzQTg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drive.google.com/file/d/0B8GQm3tzIFOeTUFneld1dHZBRUE/view?usp=sharin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EmuEWjHr5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8GQm3tzIFOeVDY1RFBxNGdmQ2s/view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Poverty_in_the_United_Sta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istory_of_the_United_States_(1918%E2%80%9345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767" y="1704108"/>
            <a:ext cx="4642589" cy="262100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Passion &amp; Future of Education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003" y="4455621"/>
            <a:ext cx="7408496" cy="1847525"/>
          </a:xfrm>
        </p:spPr>
        <p:txBody>
          <a:bodyPr>
            <a:normAutofit/>
          </a:bodyPr>
          <a:lstStyle/>
          <a:p>
            <a:r>
              <a:rPr lang="en-US" dirty="0" smtClean="0"/>
              <a:t>Eric Kyle</a:t>
            </a:r>
          </a:p>
          <a:p>
            <a:r>
              <a:rPr lang="en-US" dirty="0" smtClean="0"/>
              <a:t>August 2016</a:t>
            </a:r>
            <a:endParaRPr lang="en-US" dirty="0"/>
          </a:p>
        </p:txBody>
      </p:sp>
      <p:pic>
        <p:nvPicPr>
          <p:cNvPr id="1026" name="Picture 2" descr="http://www.kavlifoundation.org/sites/default/files/image/resources/2014SL_TKP-SciFo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1" y="1988598"/>
            <a:ext cx="3618897" cy="20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59" y="1588488"/>
            <a:ext cx="3681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http://www.kavlifoundation.org/science-spotlights/higher-education-21st-century-technological-revolution-open-education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85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Think-Pair-Share!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Turn to a partner and discuss: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i="1" dirty="0" smtClean="0"/>
              <a:t>Why are you in education?</a:t>
            </a:r>
          </a:p>
          <a:p>
            <a:pPr lvl="1"/>
            <a:endParaRPr lang="en-US" sz="2800" i="1" dirty="0" smtClean="0"/>
          </a:p>
          <a:p>
            <a:pPr lvl="1"/>
            <a:r>
              <a:rPr lang="en-US" sz="2800" i="1" dirty="0" smtClean="0"/>
              <a:t>What </a:t>
            </a:r>
            <a:r>
              <a:rPr lang="en-US" sz="2800" i="1" dirty="0"/>
              <a:t>is most fulfilling about it for you? </a:t>
            </a:r>
            <a:endParaRPr lang="en-US" sz="2800" i="1" dirty="0" smtClean="0"/>
          </a:p>
          <a:p>
            <a:pPr lvl="1"/>
            <a:endParaRPr lang="en-US" sz="2800" i="1" dirty="0" smtClean="0"/>
          </a:p>
          <a:p>
            <a:pPr lvl="1"/>
            <a:r>
              <a:rPr lang="en-US" sz="2800" i="1" dirty="0" smtClean="0"/>
              <a:t>What </a:t>
            </a:r>
            <a:r>
              <a:rPr lang="en-US" sz="2800" i="1" dirty="0"/>
              <a:t>gives you the greatest joy about being </a:t>
            </a:r>
            <a:r>
              <a:rPr lang="en-US" sz="2800" i="1" dirty="0" smtClean="0"/>
              <a:t>in Higher Ed?</a:t>
            </a:r>
            <a:endParaRPr lang="en-US" sz="2800" i="1" dirty="0"/>
          </a:p>
        </p:txBody>
      </p:sp>
      <p:pic>
        <p:nvPicPr>
          <p:cNvPr id="1026" name="Picture 2" descr="https://upload.wikimedia.org/wikipedia/commons/thumb/b/b2/Blue_question_mark.svg/2000px-Blue_question_mark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31" y="2568942"/>
            <a:ext cx="1620982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7716445" y="3173607"/>
            <a:ext cx="20404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https://</a:t>
            </a:r>
            <a:r>
              <a:rPr lang="en-US" sz="1050" dirty="0" smtClean="0">
                <a:hlinkClick r:id="rId4"/>
              </a:rPr>
              <a:t>commons.wikimedia.org/wiki/File:Blue_question_mark.png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746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&amp; Passion...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2202873"/>
            <a:ext cx="4929447" cy="3690851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It’s </a:t>
            </a:r>
            <a:r>
              <a:rPr lang="en-US" i="1" dirty="0"/>
              <a:t>not what is poured into a student that counts, but what is planted</a:t>
            </a:r>
            <a:r>
              <a:rPr lang="en-US" dirty="0"/>
              <a:t>.” — Linda Conway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/>
              <a:t>Education is not the filling of a pail, but the lighting of a fire</a:t>
            </a:r>
            <a:r>
              <a:rPr lang="en-US" dirty="0"/>
              <a:t>.” </a:t>
            </a:r>
            <a:r>
              <a:rPr lang="en-US" dirty="0" smtClean="0"/>
              <a:t>― </a:t>
            </a:r>
            <a:r>
              <a:rPr lang="en-US" dirty="0"/>
              <a:t>W.B. </a:t>
            </a:r>
            <a:r>
              <a:rPr lang="en-US" dirty="0" smtClean="0"/>
              <a:t>Yeats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/>
              <a:t>Teachers are expected to reach unattainable goals with inadequate tools. The miracle is that at times they accomplish this impossible task</a:t>
            </a:r>
            <a:r>
              <a:rPr lang="en-US" dirty="0"/>
              <a:t>.” </a:t>
            </a:r>
            <a:r>
              <a:rPr lang="en-US" dirty="0" smtClean="0"/>
              <a:t>— </a:t>
            </a:r>
            <a:r>
              <a:rPr lang="en-US" dirty="0"/>
              <a:t>Haim G. </a:t>
            </a:r>
            <a:r>
              <a:rPr lang="en-US" dirty="0" err="1"/>
              <a:t>Ginott</a:t>
            </a:r>
            <a:endParaRPr lang="en-US" dirty="0"/>
          </a:p>
        </p:txBody>
      </p:sp>
      <p:pic>
        <p:nvPicPr>
          <p:cNvPr id="2050" name="Picture 2" descr="https://pixabay.com/static/uploads/photo/2015/06/19/18/35/passion-flower-815176_960_7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0" y="2605446"/>
            <a:ext cx="3493712" cy="23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010" y="4926324"/>
            <a:ext cx="3308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https://pixabay.com/en/passion-flower-blue-815176</a:t>
            </a:r>
            <a:r>
              <a:rPr lang="en-US" sz="1050" dirty="0" smtClean="0">
                <a:hlinkClick r:id="rId4"/>
              </a:rPr>
              <a:t>/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7187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Trends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22062"/>
          </a:xfrm>
        </p:spPr>
        <p:txBody>
          <a:bodyPr>
            <a:noAutofit/>
          </a:bodyPr>
          <a:lstStyle/>
          <a:p>
            <a:r>
              <a:rPr lang="en-US" sz="2800" dirty="0" smtClean="0"/>
              <a:t>Educational Psychology &amp; Neurosciences</a:t>
            </a:r>
          </a:p>
          <a:p>
            <a:pPr lvl="1"/>
            <a:r>
              <a:rPr lang="en-US" sz="2400" dirty="0" smtClean="0"/>
              <a:t>Constructivism, Cognitive Sciences, etc.</a:t>
            </a:r>
          </a:p>
          <a:p>
            <a:r>
              <a:rPr lang="en-US" sz="2800" dirty="0" smtClean="0"/>
              <a:t>Social-Cultural Learning Theories</a:t>
            </a:r>
          </a:p>
          <a:p>
            <a:r>
              <a:rPr lang="en-US" sz="2800" dirty="0" smtClean="0"/>
              <a:t>Increasing Emphasis on Learner-Centered Approaches</a:t>
            </a:r>
          </a:p>
          <a:p>
            <a:r>
              <a:rPr lang="en-US" sz="2800" dirty="0" smtClean="0"/>
              <a:t>Active Teaching &amp; Learning Strategies, Real-World Applications</a:t>
            </a:r>
          </a:p>
          <a:p>
            <a:r>
              <a:rPr lang="en-US" sz="2800" dirty="0" smtClean="0"/>
              <a:t>Growing Shift Towards Evidence-Based Methods</a:t>
            </a:r>
          </a:p>
          <a:p>
            <a:r>
              <a:rPr lang="en-US" sz="2800" dirty="0" smtClean="0"/>
              <a:t>And Technology…</a:t>
            </a:r>
            <a:endParaRPr lang="en-US" sz="2800" dirty="0"/>
          </a:p>
        </p:txBody>
      </p:sp>
      <p:pic>
        <p:nvPicPr>
          <p:cNvPr id="1026" name="Picture 2" descr="https://pixabay.com/static/uploads/photo/2013/01/26/04/42/statistics-76197_960_7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56" y="1906438"/>
            <a:ext cx="1982208" cy="13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48556" y="3306373"/>
            <a:ext cx="198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https://pixabay.com/en/statistics-chart-graphic-bar-76197</a:t>
            </a:r>
            <a:r>
              <a:rPr lang="en-US" sz="1000" dirty="0" smtClean="0">
                <a:hlinkClick r:id="rId4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976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Along With Elvis, Has Education Left the Building?!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979" y="2286000"/>
            <a:ext cx="4592420" cy="3657600"/>
          </a:xfrm>
        </p:spPr>
        <p:txBody>
          <a:bodyPr>
            <a:normAutofit/>
          </a:bodyPr>
          <a:lstStyle/>
          <a:p>
            <a:r>
              <a:rPr lang="en-US" b="1" dirty="0" smtClean="0"/>
              <a:t>45%</a:t>
            </a:r>
            <a:r>
              <a:rPr lang="en-US" dirty="0" smtClean="0"/>
              <a:t> of students take an </a:t>
            </a:r>
            <a:r>
              <a:rPr lang="en-US" b="1" dirty="0" smtClean="0"/>
              <a:t>online</a:t>
            </a:r>
            <a:r>
              <a:rPr lang="en-US" dirty="0" smtClean="0"/>
              <a:t> class</a:t>
            </a:r>
          </a:p>
          <a:p>
            <a:r>
              <a:rPr lang="en-US" b="1" dirty="0" smtClean="0"/>
              <a:t>67%</a:t>
            </a:r>
            <a:r>
              <a:rPr lang="en-US" dirty="0" smtClean="0"/>
              <a:t> of students use a </a:t>
            </a:r>
            <a:r>
              <a:rPr lang="en-US" b="1" dirty="0" smtClean="0"/>
              <a:t>smartphone</a:t>
            </a:r>
            <a:r>
              <a:rPr lang="en-US" dirty="0" smtClean="0"/>
              <a:t> to complete their assignments</a:t>
            </a:r>
          </a:p>
          <a:p>
            <a:r>
              <a:rPr lang="en-US" b="1" dirty="0" smtClean="0"/>
              <a:t>75%</a:t>
            </a:r>
            <a:r>
              <a:rPr lang="en-US" dirty="0" smtClean="0"/>
              <a:t> of students are </a:t>
            </a:r>
            <a:r>
              <a:rPr lang="en-US" b="1" dirty="0" smtClean="0"/>
              <a:t>commuters</a:t>
            </a:r>
            <a:r>
              <a:rPr lang="en-US" dirty="0" smtClean="0"/>
              <a:t> who juggle jobs, families, and schools</a:t>
            </a:r>
          </a:p>
          <a:p>
            <a:r>
              <a:rPr lang="en-US" b="1" dirty="0" smtClean="0"/>
              <a:t>Digital textbook </a:t>
            </a:r>
            <a:r>
              <a:rPr lang="en-US" dirty="0" smtClean="0"/>
              <a:t>sales have risen from </a:t>
            </a:r>
            <a:r>
              <a:rPr lang="en-US" b="1" dirty="0" smtClean="0"/>
              <a:t>20%</a:t>
            </a:r>
            <a:r>
              <a:rPr lang="en-US" dirty="0" smtClean="0"/>
              <a:t> in 2010 to </a:t>
            </a:r>
            <a:r>
              <a:rPr lang="en-US" b="1" dirty="0" smtClean="0"/>
              <a:t>40%</a:t>
            </a:r>
            <a:r>
              <a:rPr lang="en-US" dirty="0" smtClean="0"/>
              <a:t> in 2013</a:t>
            </a:r>
          </a:p>
          <a:p>
            <a:r>
              <a:rPr lang="en-US" dirty="0" smtClean="0"/>
              <a:t>It is predicted that by </a:t>
            </a:r>
            <a:r>
              <a:rPr lang="en-US" b="1" dirty="0" smtClean="0"/>
              <a:t>2020</a:t>
            </a:r>
            <a:r>
              <a:rPr lang="en-US" dirty="0" smtClean="0"/>
              <a:t>, </a:t>
            </a:r>
            <a:r>
              <a:rPr lang="en-US" b="1" dirty="0" smtClean="0"/>
              <a:t>98%</a:t>
            </a:r>
            <a:r>
              <a:rPr lang="en-US" dirty="0" smtClean="0"/>
              <a:t> of learning will be </a:t>
            </a:r>
            <a:r>
              <a:rPr lang="en-US" b="1" dirty="0" smtClean="0"/>
              <a:t>hybrid/blended</a:t>
            </a:r>
            <a:r>
              <a:rPr lang="en-US" dirty="0" smtClean="0"/>
              <a:t> (</a:t>
            </a:r>
            <a:r>
              <a:rPr lang="en-US" i="1" dirty="0" smtClean="0"/>
              <a:t>we’re at 47% right </a:t>
            </a:r>
            <a:r>
              <a:rPr lang="en-US" i="1" dirty="0"/>
              <a:t>now</a:t>
            </a:r>
            <a:r>
              <a:rPr lang="en-US" dirty="0"/>
              <a:t>) </a:t>
            </a:r>
            <a:r>
              <a:rPr lang="en-US" dirty="0" smtClean="0"/>
              <a:t>– </a:t>
            </a:r>
            <a:r>
              <a:rPr lang="en-US" b="1" dirty="0" smtClean="0"/>
              <a:t>flipped?</a:t>
            </a:r>
            <a:endParaRPr lang="en-US" b="1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1" y="1935332"/>
            <a:ext cx="3695959" cy="2175599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" y="3740043"/>
            <a:ext cx="3032660" cy="24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19" y="286604"/>
            <a:ext cx="8325282" cy="1450757"/>
          </a:xfrm>
        </p:spPr>
        <p:txBody>
          <a:bodyPr/>
          <a:lstStyle/>
          <a:p>
            <a:r>
              <a:rPr lang="en-US" dirty="0" smtClean="0"/>
              <a:t>Will Education be Revolutionized?</a:t>
            </a:r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48" y="2067358"/>
            <a:ext cx="8047424" cy="37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9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It All Been Good?</a:t>
            </a:r>
            <a:endParaRPr lang="en-US" dirty="0"/>
          </a:p>
        </p:txBody>
      </p:sp>
      <p:pic>
        <p:nvPicPr>
          <p:cNvPr id="4" name="Picture 3" descr="http://www.technologyreview.com/sites/default/files/images/inequality.chartsx800.pn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7" t="16922" b="19609"/>
          <a:stretch/>
        </p:blipFill>
        <p:spPr bwMode="auto">
          <a:xfrm>
            <a:off x="6799811" y="1811973"/>
            <a:ext cx="1767840" cy="4452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1869" y="2716213"/>
            <a:ext cx="6358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“Median income in Silicon Valley reached $</a:t>
            </a:r>
            <a:r>
              <a:rPr lang="en-US" sz="2800" dirty="0" smtClean="0"/>
              <a:t>94,000…Yet </a:t>
            </a:r>
            <a:r>
              <a:rPr lang="en-US" sz="2800" dirty="0"/>
              <a:t>an estimated 31 percent of jobs pay $16 per hour or </a:t>
            </a:r>
            <a:r>
              <a:rPr lang="en-US" sz="2800" dirty="0" smtClean="0"/>
              <a:t>less…The </a:t>
            </a:r>
            <a:r>
              <a:rPr lang="en-US" sz="2800" dirty="0"/>
              <a:t>poverty rate in Santa Clara County, the heart of Silicon Valley, is around 19 </a:t>
            </a:r>
            <a:r>
              <a:rPr lang="en-US" sz="2800" dirty="0" smtClean="0"/>
              <a:t>percent.”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9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Mission-Centered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62115"/>
            <a:ext cx="7772401" cy="33746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“isms” (e.g., racism, classism, sexism, etc., etc., etc.)</a:t>
            </a:r>
          </a:p>
          <a:p>
            <a:r>
              <a:rPr lang="en-US" sz="2800" dirty="0" smtClean="0"/>
              <a:t>Overpopulation (&gt; 7 billion)</a:t>
            </a:r>
          </a:p>
          <a:p>
            <a:r>
              <a:rPr lang="en-US" sz="2800" dirty="0" smtClean="0"/>
              <a:t>Environmental Crises</a:t>
            </a:r>
          </a:p>
          <a:p>
            <a:r>
              <a:rPr lang="en-US" sz="2800" dirty="0" smtClean="0"/>
              <a:t>Mass Migrations</a:t>
            </a:r>
          </a:p>
          <a:p>
            <a:r>
              <a:rPr lang="en-US" sz="2800" dirty="0" smtClean="0"/>
              <a:t>Extreme Poverty</a:t>
            </a:r>
          </a:p>
          <a:p>
            <a:r>
              <a:rPr lang="en-US" sz="2800" dirty="0" smtClean="0"/>
              <a:t>Wars, Genocides, etc.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360" y="5486400"/>
            <a:ext cx="8001000" cy="71489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 smtClean="0"/>
              <a:t>What roles do Education &amp; Healthcare have in all of this? How do these relate to our Educated Citizen initiative?</a:t>
            </a:r>
          </a:p>
        </p:txBody>
      </p:sp>
      <p:pic>
        <p:nvPicPr>
          <p:cNvPr id="3076" name="Picture 4" descr="https://upload.wikimedia.org/wikipedia/commons/5/54/Lange-MigrantMother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71" y="2618509"/>
            <a:ext cx="1923594" cy="25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7064719" y="3713235"/>
            <a:ext cx="2390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https://en.wikipedia.org/wiki/History_of_the_United_States_(1918%E2%80%9345</a:t>
            </a:r>
            <a:r>
              <a:rPr lang="en-US" sz="1000" dirty="0" smtClean="0">
                <a:hlinkClick r:id="rId4"/>
              </a:rPr>
              <a:t>)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223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Everywhere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28058"/>
            <a:ext cx="7543801" cy="4156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 smtClean="0"/>
              <a:t>What is one goal that you would set for yourself in the coming year?</a:t>
            </a:r>
          </a:p>
          <a:p>
            <a:endParaRPr lang="en-US" sz="1000" dirty="0" smtClean="0"/>
          </a:p>
          <a:p>
            <a:r>
              <a:rPr lang="en-US" sz="3200" dirty="0" smtClean="0"/>
              <a:t>Two options here:</a:t>
            </a:r>
          </a:p>
          <a:p>
            <a:pPr lvl="1"/>
            <a:r>
              <a:rPr lang="en-US" sz="2800" dirty="0" smtClean="0"/>
              <a:t>Send a text to </a:t>
            </a:r>
            <a:r>
              <a:rPr lang="en-US" sz="2800" b="1" u="sng" dirty="0" smtClean="0"/>
              <a:t>37607</a:t>
            </a:r>
            <a:r>
              <a:rPr lang="en-US" sz="2800" dirty="0" smtClean="0"/>
              <a:t> and begin the text message </a:t>
            </a:r>
            <a:r>
              <a:rPr lang="en-US" sz="2800" smtClean="0"/>
              <a:t>with </a:t>
            </a:r>
            <a:r>
              <a:rPr lang="en-US" sz="2800" smtClean="0"/>
              <a:t>“</a:t>
            </a:r>
            <a:r>
              <a:rPr lang="en-US" sz="2800" b="1" u="sng" smtClean="0"/>
              <a:t>????</a:t>
            </a:r>
            <a:r>
              <a:rPr lang="en-US" sz="2800" smtClean="0"/>
              <a:t>” </a:t>
            </a:r>
            <a:r>
              <a:rPr lang="en-US" sz="2800" dirty="0" smtClean="0"/>
              <a:t>and then type your response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Go to the following website: </a:t>
            </a:r>
            <a:r>
              <a:rPr lang="en-US" sz="2800" b="1" u="sng" dirty="0" smtClean="0"/>
              <a:t>PollEv.com/</a:t>
            </a:r>
            <a:r>
              <a:rPr lang="en-US" sz="2800" b="1" u="sng" dirty="0" err="1" smtClean="0"/>
              <a:t>quickpolls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39029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442</TotalTime>
  <Words>481</Words>
  <Application>Microsoft Office PowerPoint</Application>
  <PresentationFormat>On-screen Show (4:3)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The Passion &amp; Future of Education</vt:lpstr>
      <vt:lpstr>Time to Think-Pair-Share!</vt:lpstr>
      <vt:lpstr>Education &amp; Passion...</vt:lpstr>
      <vt:lpstr>Some Trends in Education</vt:lpstr>
      <vt:lpstr>Along With Elvis, Has Education Left the Building?!</vt:lpstr>
      <vt:lpstr>Will Education be Revolutionized?</vt:lpstr>
      <vt:lpstr>Has It All Been Good?</vt:lpstr>
      <vt:lpstr>Mission-Centered Education?</vt:lpstr>
      <vt:lpstr>Poll Everywhere Time!</vt:lpstr>
    </vt:vector>
  </TitlesOfParts>
  <Company>College of Saint Mary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Technological Transformations</dc:title>
  <dc:creator>Eric Kyle</dc:creator>
  <cp:lastModifiedBy>Kyle, Eric</cp:lastModifiedBy>
  <cp:revision>163</cp:revision>
  <dcterms:created xsi:type="dcterms:W3CDTF">2015-04-06T18:34:16Z</dcterms:created>
  <dcterms:modified xsi:type="dcterms:W3CDTF">2016-08-15T13:34:54Z</dcterms:modified>
</cp:coreProperties>
</file>