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76" r:id="rId4"/>
    <p:sldId id="277" r:id="rId5"/>
    <p:sldId id="278" r:id="rId6"/>
    <p:sldId id="282" r:id="rId7"/>
    <p:sldId id="257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1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36ADC-A8DC-4640-9FD8-006751E82F4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D754F-5E1E-4774-AFF3-9CA715BA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5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5B212-2659-41CA-B774-5EDFA21323E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E764-60F3-48BC-8E4E-06A702A1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instructors who want controlled survey administration will ask students to bring their mobile devices to class say, at 11am on Tuesday, and will open the survey then for 20 </a:t>
            </a:r>
            <a:r>
              <a:rPr lang="en-US" dirty="0" err="1"/>
              <a:t>mins</a:t>
            </a:r>
            <a:r>
              <a:rPr lang="en-US" dirty="0"/>
              <a:t>. Just like paper with the paper!</a:t>
            </a:r>
          </a:p>
          <a:p>
            <a:endParaRPr lang="en-US" dirty="0"/>
          </a:p>
          <a:p>
            <a:r>
              <a:rPr lang="en-US" dirty="0"/>
              <a:t>This is how CE looks on a smart device. The user may adjust the font size with a simple touch or by using standard smart phone zoom features. ADA compliant.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7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access their surveys in two ways – the first is via email. Students click through the authenticated email. Reminders can be pre-programmed for release and will mention only the surveys that are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surveys are complete and the course is over, you can alert instructors that they can access the reports from their landing pages. Results </a:t>
            </a:r>
            <a:r>
              <a:rPr lang="en-US" dirty="0"/>
              <a:t>available only for courses where grades have been submitted.  An instructor who enjoys a dual role in administration may view results other than his/her own, depending on an assigned role.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11A0-C074-4D8D-989E-6A05506203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below the College/</a:t>
            </a:r>
            <a:r>
              <a:rPr lang="en-US" dirty="0" err="1"/>
              <a:t>Dept</a:t>
            </a:r>
            <a:r>
              <a:rPr lang="en-US" dirty="0"/>
              <a:t> questions come a set of questions particular to each instructor assigned the course.  Photos are </a:t>
            </a:r>
            <a:r>
              <a:rPr lang="en-US" dirty="0" smtClean="0"/>
              <a:t>optional</a:t>
            </a:r>
            <a:r>
              <a:rPr lang="en-US" dirty="0"/>
              <a:t> </a:t>
            </a:r>
            <a:r>
              <a:rPr lang="en-US" dirty="0" smtClean="0"/>
              <a:t>and can help identify instructors in team-taught classes. In team-taught classes, instructors would be able to see responses to the core questions and to their own questions – they would not be able to see responses to the other faculty items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Optional, but effective, individual instructor questions may be added as well.  Many instructors appreciate the opportunity to ask directed questions about course-specific issues</a:t>
            </a:r>
            <a:r>
              <a:rPr lang="en-US" dirty="0" smtClean="0"/>
              <a:t>. Good as an engagement tool for faculty – in turn can help with student engagement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Instructors can schedule the open and close of their own surveys, say for in-class administration, directly from their own landing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4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MC_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DEC0-7782-4B33-A181-6AB300A412DE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4ADBA-A971-4E94-BC74-155DF0D5B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42484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841A-6A86-4721-A7E9-92956AA68C32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5A73D-2693-4FED-89C2-D6D25CCA9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15407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MC_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D7BF-912B-4D29-B152-67BB48F5DA45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05A71-24CD-4695-970B-4F4B18BEA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37342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MC_Text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84888"/>
            <a:ext cx="14874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4196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D2EC-B3A9-4506-AE23-A22E405F8A3F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16460-64B3-494F-86B9-F30FF2075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33252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MC_Text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84888"/>
            <a:ext cx="14874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6317-B20F-4C5C-A8B8-F3C6C5607BC0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6973-2113-449F-B9E7-33410C342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65477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MC_Text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84888"/>
            <a:ext cx="14874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A67C-7734-48DC-9639-8E5C6A569D2C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65881-CA96-4868-94C5-78CDC6697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42652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MC_Text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C350-4F2D-424F-9289-79F9999AA023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F731-BC08-40F3-8F40-334ADF0A2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939873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MC_Text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84888"/>
            <a:ext cx="14874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44F5-5C4D-4239-876F-862502EFDADE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96473-0F09-42FC-BA0B-244AFB628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95888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MC_Text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84888"/>
            <a:ext cx="14874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FC5C-6E65-4F33-8ED4-4D7BEA081472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297C8-7A53-4960-B37E-115CB61E5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66788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3927-DB37-4776-808E-D1937AE3FF0D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101D-284B-4118-B0CB-CCF7ECBD6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66247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MC_TextSlid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67DC1-AB45-46B3-A38E-5D431A78595F}" type="datetimeFigureOut">
              <a:rPr lang="en-US"/>
              <a:pPr>
                <a:defRPr/>
              </a:pPr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D237B6F-4E39-4350-BC2D-A0C8161461D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84888"/>
            <a:ext cx="14874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86" r:id="rId9"/>
    <p:sldLayoutId id="2147483687" r:id="rId10"/>
  </p:sldLayoutIdLst>
  <p:transition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10.courseval.net/etw/ets/et.asp?nxappid=XS2&amp;nxmid=start&amp;cktr=%B1%BA%A7%AA%AC%BA%AD%B6%BB%C2%CB%B8%B7%CF%A5%CE%C7%A7%A9%83%B1%BA%A7%BC%B0%B1%B1%B6%BB%C2%CF%BE%CD%CA%BA%CF%CC%C6%D2%BD%BE%BE%CC%D2%CB%CF%C7%CE%D2%C7%C9%CF%C6%D2%BD%B9%C7%CF%CD%C9%BB%CC%C6%CB%CF%BD%83%B1%BA%A7%BE%AF%AF%B6%BB%C2%A7%AC%CD%83%B1%A7%BA%A0%B3%BE%AC%AB%B9%BE%B6%B3%C2%A7%A7%A7%83%B1%A7%BA%A0%B3%B0%B8%BE%AB%AB%C2%C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10.courseval.net/etw/ets/et.asp?nxappid=XS2&amp;nxmid=start&amp;cktr=%B1%BA%A7%AA%AC%BA%AD%B6%BB%C2%CB%B8%B7%CF%A5%CE%C7%A7%A9%83%B1%BA%A7%BC%B0%B1%B1%B6%BB%C2%CF%BE%CD%CA%BA%CF%CC%C6%D2%BD%BE%BE%CC%D2%CB%CF%C7%CE%D2%C7%C9%CF%C6%D2%BD%B9%C7%CF%CD%C9%BB%CC%C6%CB%CF%BD%83%B1%BA%A7%BE%AF%AF%B6%BB%C2%A7%AC%CD%83%B1%A7%BA%A0%B3%BE%AC%AB%B9%BE%B6%B3%C2%A7%A7%A7%83%B1%A7%BA%A0%B3%B0%B8%BE%AB%AB%C2%C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 smtClean="0"/>
              <a:t>NMC Standardized</a:t>
            </a:r>
            <a:br>
              <a:rPr lang="en-US" altLang="en-US" sz="5400" dirty="0" smtClean="0"/>
            </a:br>
            <a:r>
              <a:rPr lang="en-US" altLang="en-US" sz="5400" dirty="0" smtClean="0"/>
              <a:t>Student Evaluation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Implementation of Invoke Higher Education: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CourseEval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Heather D. Henrichs, DC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Faculty Senate President</a:t>
            </a:r>
            <a:endParaRPr lang="en-US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MyMethodist</a:t>
            </a:r>
            <a:r>
              <a:rPr lang="en-US" dirty="0" smtClean="0"/>
              <a:t>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Login, Click Course </a:t>
            </a:r>
            <a:r>
              <a:rPr lang="en-US" dirty="0" err="1" smtClean="0"/>
              <a:t>Evals</a:t>
            </a:r>
            <a:r>
              <a:rPr lang="en-US" dirty="0" smtClean="0"/>
              <a:t> 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2389614"/>
            <a:ext cx="6791794" cy="205870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810000" y="2057400"/>
            <a:ext cx="457200" cy="1752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2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MyMethodist</a:t>
            </a:r>
            <a:r>
              <a:rPr lang="en-US" dirty="0" smtClean="0"/>
              <a:t> Navigation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24000"/>
            <a:ext cx="8417621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CourseEval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919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155074"/>
            <a:ext cx="1122415" cy="2603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8660" y="-188788"/>
            <a:ext cx="8053769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Instructor Landing </a:t>
            </a:r>
            <a:r>
              <a:rPr lang="en-US" sz="3200" dirty="0"/>
              <a:t>P</a:t>
            </a:r>
            <a:r>
              <a:rPr lang="en-US" sz="3200" dirty="0" smtClean="0"/>
              <a:t>age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r="13593"/>
          <a:stretch/>
        </p:blipFill>
        <p:spPr bwMode="auto">
          <a:xfrm>
            <a:off x="607925" y="1347106"/>
            <a:ext cx="7860833" cy="4631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03016"/>
            <a:ext cx="5950495" cy="565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41" y="222422"/>
            <a:ext cx="86085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Sample of Feedback Report (Faculty)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828800"/>
            <a:ext cx="5847009" cy="2318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CE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5638800"/>
            <a:ext cx="1122415" cy="2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S Logo Only_600_529 l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076429"/>
            <a:ext cx="726246" cy="640307"/>
          </a:xfrm>
          <a:prstGeom prst="rect">
            <a:avLst/>
          </a:prstGeom>
        </p:spPr>
      </p:pic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136199"/>
            <a:ext cx="1122415" cy="2603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075" y="73605"/>
            <a:ext cx="8857753" cy="13255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End of course, single instructor, multiple courses Over Time (Summative Use)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51" y="1742560"/>
            <a:ext cx="8000000" cy="39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621191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CourseEval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3810" y="6172200"/>
            <a:ext cx="1122415" cy="2603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8910" y="-201170"/>
            <a:ext cx="9282222" cy="1325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Separate </a:t>
            </a:r>
            <a:r>
              <a:rPr lang="en-US" sz="2800" dirty="0"/>
              <a:t>Course </a:t>
            </a:r>
            <a:r>
              <a:rPr lang="en-US" sz="2800" dirty="0" smtClean="0"/>
              <a:t>&amp; </a:t>
            </a:r>
            <a:r>
              <a:rPr lang="en-US" sz="2800" dirty="0"/>
              <a:t>Instructor Questions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361" y="1204430"/>
            <a:ext cx="7715534" cy="4791961"/>
            <a:chOff x="0" y="1444134"/>
            <a:chExt cx="6626429" cy="39697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65"/>
            <a:stretch/>
          </p:blipFill>
          <p:spPr>
            <a:xfrm>
              <a:off x="0" y="1444134"/>
              <a:ext cx="5526157" cy="3969732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89"/>
            <a:stretch/>
          </p:blipFill>
          <p:spPr>
            <a:xfrm>
              <a:off x="5418463" y="1444134"/>
              <a:ext cx="1207966" cy="3969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157189"/>
            <a:ext cx="1122415" cy="2603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2758" y="73605"/>
            <a:ext cx="8053769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Instructor-Added </a:t>
            </a:r>
            <a:r>
              <a:rPr lang="en-US" sz="3200" dirty="0"/>
              <a:t>Q</a:t>
            </a:r>
            <a:r>
              <a:rPr lang="en-US" sz="3200" dirty="0" smtClean="0"/>
              <a:t>uestions</a:t>
            </a:r>
            <a:endParaRPr lang="en-US" sz="3200" dirty="0"/>
          </a:p>
        </p:txBody>
      </p:sp>
      <p:pic>
        <p:nvPicPr>
          <p:cNvPr id="10" name="Content Placeholder 6" descr="Survey4.JPG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4985" y="1652198"/>
            <a:ext cx="7086600" cy="4251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7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202365"/>
            <a:ext cx="1122415" cy="2603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2175" y="34403"/>
            <a:ext cx="8053769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Instructor Scheduling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5454" y="1359965"/>
            <a:ext cx="7651433" cy="52578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chemeClr val="tx2"/>
                </a:solidFill>
              </a:rPr>
              <a:t>Open and close surveys</a:t>
            </a:r>
          </a:p>
          <a:p>
            <a:pPr marL="457200" indent="-457200"/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/>
            <a:endParaRPr lang="en-US" sz="2400" dirty="0">
              <a:solidFill>
                <a:schemeClr val="tx2"/>
              </a:solidFill>
            </a:endParaRPr>
          </a:p>
          <a:p>
            <a:pPr marL="3429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6309" y="2227805"/>
            <a:ext cx="8179635" cy="3106720"/>
            <a:chOff x="516310" y="2224232"/>
            <a:chExt cx="8179635" cy="3106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00"/>
            <a:stretch/>
          </p:blipFill>
          <p:spPr>
            <a:xfrm>
              <a:off x="7497832" y="2224232"/>
              <a:ext cx="1198113" cy="3106720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62"/>
            <a:stretch/>
          </p:blipFill>
          <p:spPr>
            <a:xfrm>
              <a:off x="516310" y="2224232"/>
              <a:ext cx="7072005" cy="3106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7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5241" y="6161454"/>
            <a:ext cx="1122415" cy="2603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Continuous Quality Improvement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 Survey</a:t>
            </a:r>
          </a:p>
          <a:p>
            <a:r>
              <a:rPr lang="en-US" sz="1600" u="sng" dirty="0" smtClean="0"/>
              <a:t>Response Types</a:t>
            </a:r>
            <a:endParaRPr lang="en-US" sz="1600" u="sng" dirty="0"/>
          </a:p>
          <a:p>
            <a:pPr lvl="1">
              <a:lnSpc>
                <a:spcPct val="90000"/>
              </a:lnSpc>
            </a:pPr>
            <a:r>
              <a:rPr lang="en-US" sz="1600" dirty="0"/>
              <a:t>Likert Scales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Multi-select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Open Ended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u="sng" dirty="0"/>
              <a:t>Question </a:t>
            </a:r>
            <a:r>
              <a:rPr lang="en-US" sz="1600" u="sng" dirty="0" smtClean="0"/>
              <a:t>Delivery</a:t>
            </a:r>
            <a:endParaRPr lang="en-US" sz="1600" u="sng" dirty="0"/>
          </a:p>
          <a:p>
            <a:pPr lvl="1">
              <a:lnSpc>
                <a:spcPct val="90000"/>
              </a:lnSpc>
            </a:pPr>
            <a:r>
              <a:rPr lang="en-US" sz="1600" dirty="0"/>
              <a:t>Tiered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University Wide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Departmental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Course Type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Course Designation – Learning Objectives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Faculty Added &amp; Specific Type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Other Surveys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Campus </a:t>
            </a:r>
            <a:r>
              <a:rPr lang="en-US" sz="1800" dirty="0" smtClean="0"/>
              <a:t>Services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Student </a:t>
            </a:r>
            <a:r>
              <a:rPr lang="en-US" sz="1800" dirty="0" smtClean="0"/>
              <a:t>Elections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Cap &amp; Gown </a:t>
            </a:r>
            <a:r>
              <a:rPr lang="en-US" sz="1800" dirty="0" smtClean="0"/>
              <a:t>Orders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Dorm </a:t>
            </a:r>
            <a:r>
              <a:rPr lang="en-US" sz="1800" dirty="0" smtClean="0"/>
              <a:t>Satisfaction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Staff </a:t>
            </a:r>
            <a:r>
              <a:rPr lang="en-US" sz="1800" dirty="0" smtClean="0"/>
              <a:t>Questionnaires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Post </a:t>
            </a:r>
            <a:r>
              <a:rPr lang="en-US" sz="1800" dirty="0"/>
              <a:t>Graduate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Peer </a:t>
            </a:r>
            <a:r>
              <a:rPr lang="en-US" sz="1800" dirty="0" smtClean="0"/>
              <a:t>Surveys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Self-Reflection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Con Ed Follow 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Continuous quality improvement</a:t>
            </a: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did this come about?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17375E"/>
                </a:solidFill>
              </a:rPr>
              <a:t>Spring 2015 Term</a:t>
            </a:r>
          </a:p>
          <a:p>
            <a:pPr lvl="1"/>
            <a:r>
              <a:rPr lang="en-US" altLang="en-US" dirty="0" smtClean="0"/>
              <a:t>Discussion of quality improvement with multiple stakeholders</a:t>
            </a:r>
          </a:p>
          <a:p>
            <a:pPr lvl="1"/>
            <a:r>
              <a:rPr lang="en-US" altLang="en-US" dirty="0" smtClean="0">
                <a:solidFill>
                  <a:srgbClr val="17375E"/>
                </a:solidFill>
              </a:rPr>
              <a:t>Necessity for change</a:t>
            </a:r>
          </a:p>
          <a:p>
            <a:pPr lvl="1"/>
            <a:r>
              <a:rPr lang="en-US" altLang="en-US" dirty="0" smtClean="0">
                <a:solidFill>
                  <a:srgbClr val="17375E"/>
                </a:solidFill>
              </a:rPr>
              <a:t>Moment of Shared Governance</a:t>
            </a:r>
          </a:p>
          <a:p>
            <a:pPr lvl="2"/>
            <a:r>
              <a:rPr lang="en-US" altLang="en-US" dirty="0" smtClean="0"/>
              <a:t>Faculty Senate to create Ad Hoc Committee</a:t>
            </a:r>
            <a:endParaRPr lang="en-US" altLang="en-US" dirty="0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next?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2015	</a:t>
            </a:r>
          </a:p>
          <a:p>
            <a:pPr lvl="1"/>
            <a:r>
              <a:rPr lang="en-US" dirty="0" smtClean="0"/>
              <a:t>Ad Hoc formed and regular meetings began</a:t>
            </a:r>
          </a:p>
          <a:p>
            <a:pPr lvl="1"/>
            <a:endParaRPr lang="en-US" dirty="0"/>
          </a:p>
          <a:p>
            <a:r>
              <a:rPr lang="en-US" dirty="0" smtClean="0"/>
              <a:t>2 Essential Questions</a:t>
            </a:r>
          </a:p>
          <a:p>
            <a:pPr lvl="1"/>
            <a:r>
              <a:rPr lang="en-US" i="1" dirty="0" smtClean="0"/>
              <a:t>What </a:t>
            </a:r>
            <a:r>
              <a:rPr lang="en-US" i="1" dirty="0"/>
              <a:t>are essential elements we as faculty envision a SET should assess?</a:t>
            </a:r>
            <a:endParaRPr lang="en-US" dirty="0"/>
          </a:p>
          <a:p>
            <a:pPr lvl="1"/>
            <a:r>
              <a:rPr lang="en-US" i="1" dirty="0"/>
              <a:t>What are ideal parameters for a SET?</a:t>
            </a: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Goals of Ad Hoc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16426"/>
              </p:ext>
            </p:extLst>
          </p:nvPr>
        </p:nvGraphicFramePr>
        <p:xfrm>
          <a:off x="1371600" y="1219200"/>
          <a:ext cx="6248400" cy="4876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16124"/>
                <a:gridCol w="4332276"/>
              </a:tblGrid>
              <a:tr h="24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Goals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Proposed Objective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Increase response rates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 parameter to minimize survey fatigue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Established maximum of 15 questions</a:t>
                      </a:r>
                    </a:p>
                    <a:p>
                      <a:pPr marL="267970" marR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-Only have 3-5 questions per Category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Create one survey to encompass multiple faculty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Aggregate data from multiple survey periods for courses with small sample size or infrequently instructed to obtain better perspective of data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Delivery of survey must interface with existing LMS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visibility and education regarding use of SET to both students and faculty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Establish Categories for Assessment Questions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Develop questions within each Category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attached draft 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Evaluation Tool Questions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v.2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Implement Pilot of Student Evaluation Tool 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 demo from Academic Management System it was agreed to pilot utilizing their product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Survey Monkey discussed to be utilized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Establish Reliability and Validity of Student Evaluation Tool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Utilize five point Likert Scale</a:t>
                      </a:r>
                    </a:p>
                    <a:p>
                      <a:pPr marL="342900" marR="0" lvl="0" indent="-342900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 be in progress after pilot</a:t>
                      </a: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Final SET Questions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458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1. The instructor actively assisted /facilitated my learning in the course.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2. The instructor provided feedback according to the stated time-frame.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3. The instructor provided feedback intended to improve my course performance.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4. The instructor was approachable and available for assistance.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5. The overall teaching and learning strategies contributed to meeting the course objectives.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6. I have a better understanding of the subject matter as a result of this course.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7. The course content contributed to my learning in this course.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8. The assigned course work contributed to my learning in this course.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9. The student-to-student interaction on assignments and/or discussions played an important role in contributing to my learning in this course.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10. The course challenged me appropriately for the subject matter, learning objectives, and course level.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11. The course was well planned and organized.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12. The course was easy to navigate.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13. The course objectives and expectations were clearly stated.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14. Any additional comments: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Implementation for Fall 2016</a:t>
            </a:r>
          </a:p>
        </p:txBody>
      </p:sp>
      <p:sp>
        <p:nvSpPr>
          <p:cNvPr id="19459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7375E"/>
                </a:solidFill>
              </a:rPr>
              <a:t>Reliability and Validity </a:t>
            </a:r>
          </a:p>
          <a:p>
            <a:pPr eaLnBrk="1" hangingPunct="1"/>
            <a:r>
              <a:rPr lang="en-US" altLang="en-US" dirty="0" smtClean="0">
                <a:solidFill>
                  <a:srgbClr val="17375E"/>
                </a:solidFill>
              </a:rPr>
              <a:t>Training</a:t>
            </a:r>
          </a:p>
          <a:p>
            <a:pPr eaLnBrk="1" hangingPunct="1"/>
            <a:r>
              <a:rPr lang="en-US" altLang="en-US" dirty="0" smtClean="0">
                <a:solidFill>
                  <a:srgbClr val="17375E"/>
                </a:solidFill>
              </a:rPr>
              <a:t>Support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5743061"/>
            <a:ext cx="1122415" cy="2603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2022" y="-320226"/>
            <a:ext cx="8053769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Any Device, Anywhere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212" y="5753645"/>
            <a:ext cx="36814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Student Dashboard on Tablet &amp; Mobile Device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352" y="2115305"/>
            <a:ext cx="5437175" cy="3565141"/>
            <a:chOff x="859809" y="1657350"/>
            <a:chExt cx="6146633" cy="4078472"/>
          </a:xfrm>
          <a:effectLst/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09" y="1657350"/>
              <a:ext cx="6146633" cy="40784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2092398" y="2289977"/>
              <a:ext cx="3681454" cy="2639831"/>
              <a:chOff x="521207" y="865349"/>
              <a:chExt cx="8105236" cy="5211081"/>
            </a:xfrm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521207" y="865349"/>
                <a:ext cx="8105236" cy="5211081"/>
                <a:chOff x="0" y="966432"/>
                <a:chExt cx="9144000" cy="6263707"/>
              </a:xfrm>
            </p:grpSpPr>
            <p:pic>
              <p:nvPicPr>
                <p:cNvPr id="14" name="Picture 13" descr="CoursEval (CE2) - Participant Site - Google Chrome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966432"/>
                  <a:ext cx="9144000" cy="4925142"/>
                </a:xfrm>
                <a:prstGeom prst="rect">
                  <a:avLst/>
                </a:prstGeom>
              </p:spPr>
            </p:pic>
            <p:pic>
              <p:nvPicPr>
                <p:cNvPr id="15" name="Picture 14" descr="CoursEval (CE2) - Participant Site - Google Chrome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438"/>
                <a:stretch/>
              </p:blipFill>
              <p:spPr>
                <a:xfrm>
                  <a:off x="0" y="5823411"/>
                  <a:ext cx="9144000" cy="1406728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90" b="7331"/>
              <a:stretch/>
            </p:blipFill>
            <p:spPr>
              <a:xfrm>
                <a:off x="1673402" y="2884265"/>
                <a:ext cx="6133082" cy="2721482"/>
              </a:xfrm>
              <a:prstGeom prst="rect">
                <a:avLst/>
              </a:prstGeom>
            </p:spPr>
          </p:pic>
          <p:pic>
            <p:nvPicPr>
              <p:cNvPr id="12" name="Picture 11" descr="Screen Clippi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1487" y="2793709"/>
                <a:ext cx="346474" cy="90556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806485" y="3347499"/>
                <a:ext cx="510579" cy="1749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64" b="98345" l="9507" r="93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55150">
            <a:off x="5763944" y="2168156"/>
            <a:ext cx="2525335" cy="376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Content Placeholder 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99548">
            <a:off x="5763943" y="2168954"/>
            <a:ext cx="2525335" cy="376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09600" y="1419919"/>
            <a:ext cx="7651433" cy="513328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chemeClr val="tx2"/>
                </a:solidFill>
              </a:rPr>
              <a:t>Consider In-Class Administration</a:t>
            </a:r>
          </a:p>
          <a:p>
            <a:pPr marL="457200" indent="-457200"/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/>
            <a:endParaRPr lang="en-US" sz="2400" dirty="0">
              <a:solidFill>
                <a:schemeClr val="tx2"/>
              </a:solidFill>
            </a:endParaRPr>
          </a:p>
          <a:p>
            <a:pPr marL="3429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/>
          <a:stretch/>
        </p:blipFill>
        <p:spPr bwMode="auto">
          <a:xfrm>
            <a:off x="1118671" y="2668307"/>
            <a:ext cx="3256534" cy="23075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6784" y="5715000"/>
            <a:ext cx="1122415" cy="260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03" y="0"/>
            <a:ext cx="8412480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Courseval</a:t>
            </a:r>
            <a:r>
              <a:rPr lang="en-US" sz="2800" baseline="50000" dirty="0" smtClean="0"/>
              <a:t>tm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Group Email To Students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7400" y="1552703"/>
            <a:ext cx="413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Student Survey Announcement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9974" y="1758341"/>
            <a:ext cx="39592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00" y="1884696"/>
            <a:ext cx="4183595" cy="47722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563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NMC PPT Template</Template>
  <TotalTime>435</TotalTime>
  <Words>703</Words>
  <Application>Microsoft Office PowerPoint</Application>
  <PresentationFormat>On-screen Show (4:3)</PresentationFormat>
  <Paragraphs>123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Office Theme</vt:lpstr>
      <vt:lpstr>NMC Standardized Student Evaluation Tool</vt:lpstr>
      <vt:lpstr>Continuous quality improvement</vt:lpstr>
      <vt:lpstr>How did this come about?</vt:lpstr>
      <vt:lpstr>What happened next?</vt:lpstr>
      <vt:lpstr>Goals of Ad Hoc</vt:lpstr>
      <vt:lpstr>Final SET Questions</vt:lpstr>
      <vt:lpstr>Implementation for Fall 2016</vt:lpstr>
      <vt:lpstr>PowerPoint Presentation</vt:lpstr>
      <vt:lpstr>Coursevaltm Group Email To Students</vt:lpstr>
      <vt:lpstr>MyMethodist Navigation</vt:lpstr>
      <vt:lpstr>MyMethodist Navigation</vt:lpstr>
      <vt:lpstr>Instructor Landing Page</vt:lpstr>
      <vt:lpstr>PowerPoint Presentation</vt:lpstr>
      <vt:lpstr>End of course, single instructor, multiple courses Over Time (Summative Use)</vt:lpstr>
      <vt:lpstr>Separate Course &amp; Instructor Questions</vt:lpstr>
      <vt:lpstr>Instructor-Added Questions</vt:lpstr>
      <vt:lpstr>Instructor Scheduling</vt:lpstr>
      <vt:lpstr>Continuous Quality Improvement</vt:lpstr>
    </vt:vector>
  </TitlesOfParts>
  <Company>NEBRASKA METHODIST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NMC Standardized Student Evaluation Tool</dc:title>
  <dc:creator>Henrichs, Heather</dc:creator>
  <cp:lastModifiedBy>Henrichs, Heather</cp:lastModifiedBy>
  <cp:revision>8</cp:revision>
  <cp:lastPrinted>2016-08-17T13:30:44Z</cp:lastPrinted>
  <dcterms:created xsi:type="dcterms:W3CDTF">2016-08-16T21:17:17Z</dcterms:created>
  <dcterms:modified xsi:type="dcterms:W3CDTF">2016-08-17T17:49:10Z</dcterms:modified>
</cp:coreProperties>
</file>