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19250" y="673100"/>
            <a:ext cx="9758016"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8919"/>
            <a:ext cx="5334001" cy="82169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Image"/>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Universal Design for Learning"/>
          <p:cNvSpPr txBox="1"/>
          <p:nvPr>
            <p:ph type="ctrTitle"/>
          </p:nvPr>
        </p:nvSpPr>
        <p:spPr>
          <a:prstGeom prst="rect">
            <a:avLst/>
          </a:prstGeom>
        </p:spPr>
        <p:txBody>
          <a:bodyPr/>
          <a:lstStyle/>
          <a:p>
            <a:pPr/>
            <a:r>
              <a:t>Universal Design for Learning</a:t>
            </a:r>
          </a:p>
        </p:txBody>
      </p:sp>
      <p:sp>
        <p:nvSpPr>
          <p:cNvPr id="120" name="Body"/>
          <p:cNvSpPr txBox="1"/>
          <p:nvPr>
            <p:ph type="subTitle" sz="quarter"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UDL Defined"/>
          <p:cNvSpPr txBox="1"/>
          <p:nvPr>
            <p:ph type="title"/>
          </p:nvPr>
        </p:nvSpPr>
        <p:spPr>
          <a:prstGeom prst="rect">
            <a:avLst/>
          </a:prstGeom>
        </p:spPr>
        <p:txBody>
          <a:bodyPr/>
          <a:lstStyle/>
          <a:p>
            <a:pPr/>
            <a:r>
              <a:t>UDL Defined</a:t>
            </a:r>
          </a:p>
        </p:txBody>
      </p:sp>
      <p:sp>
        <p:nvSpPr>
          <p:cNvPr id="123" name="Universal Design for Learning is a set of principles for curriculum development that give all individuals equal opportunities to learn. UDL draws on the use of multi-modal learning, flexibility and simple strategies that increase access to instruction for all students."/>
          <p:cNvSpPr txBox="1"/>
          <p:nvPr>
            <p:ph type="body" idx="1"/>
          </p:nvPr>
        </p:nvSpPr>
        <p:spPr>
          <a:prstGeom prst="rect">
            <a:avLst/>
          </a:prstGeom>
        </p:spPr>
        <p:txBody>
          <a:bodyPr/>
          <a:lstStyle>
            <a:lvl1pPr marL="0" indent="0" defTabSz="457200">
              <a:spcBef>
                <a:spcPts val="0"/>
              </a:spcBef>
              <a:buSzTx/>
              <a:buNone/>
              <a:defRPr b="1" sz="4500">
                <a:latin typeface="Helvetica"/>
                <a:ea typeface="Helvetica"/>
                <a:cs typeface="Helvetica"/>
                <a:sym typeface="Helvetica"/>
              </a:defRPr>
            </a:lvl1pPr>
          </a:lstStyle>
          <a:p>
            <a:pPr/>
            <a:r>
              <a:t>Universal Design for Learning is a set of principles for curriculum development that give all individuals equal opportunities to learn. UDL draws on the use of multi-modal learning, flexibility and simple strategies that increase access to instruction for all students.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UDL-The Basics"/>
          <p:cNvSpPr txBox="1"/>
          <p:nvPr>
            <p:ph type="title"/>
          </p:nvPr>
        </p:nvSpPr>
        <p:spPr>
          <a:prstGeom prst="rect">
            <a:avLst/>
          </a:prstGeom>
        </p:spPr>
        <p:txBody>
          <a:bodyPr/>
          <a:lstStyle/>
          <a:p>
            <a:pPr/>
            <a:r>
              <a:t>UDL-The Basics</a:t>
            </a:r>
          </a:p>
        </p:txBody>
      </p:sp>
      <p:sp>
        <p:nvSpPr>
          <p:cNvPr id="126" name="UDL principles are intended to limit barriers and increase access for all learners because often UDL principles implemented in the classroom not only assist those students with disabilities but often increase success of all students…"/>
          <p:cNvSpPr txBox="1"/>
          <p:nvPr>
            <p:ph type="body" idx="1"/>
          </p:nvPr>
        </p:nvSpPr>
        <p:spPr>
          <a:prstGeom prst="rect">
            <a:avLst/>
          </a:prstGeom>
        </p:spPr>
        <p:txBody>
          <a:bodyPr/>
          <a:lstStyle/>
          <a:p>
            <a:pPr marL="422275" indent="-422275" defTabSz="554990">
              <a:spcBef>
                <a:spcPts val="3900"/>
              </a:spcBef>
              <a:defRPr sz="3040"/>
            </a:pPr>
            <a:r>
              <a:t>UDL principles are intended to limit barriers and increase access for all learners because often UDL principles implemented in the classroom not only assist those students with disabilities but often increase success of all students</a:t>
            </a:r>
          </a:p>
          <a:p>
            <a:pPr marL="422275" indent="-422275" defTabSz="554990">
              <a:spcBef>
                <a:spcPts val="3900"/>
              </a:spcBef>
              <a:defRPr sz="3040"/>
            </a:pPr>
            <a:r>
              <a:t>Can you think of examples in your daily life of when accessible features improve access for all? </a:t>
            </a:r>
          </a:p>
          <a:p>
            <a:pPr marL="422275" indent="-422275" defTabSz="554990">
              <a:spcBef>
                <a:spcPts val="3900"/>
              </a:spcBef>
              <a:defRPr sz="3040"/>
            </a:pPr>
            <a:r>
              <a:t>Design principles are intended to be integrated into curriculum rather than added on as an afterthought</a:t>
            </a:r>
          </a:p>
          <a:p>
            <a:pPr marL="422275" indent="-422275" defTabSz="554990">
              <a:spcBef>
                <a:spcPts val="3900"/>
              </a:spcBef>
              <a:defRPr sz="3040"/>
            </a:pPr>
            <a:r>
              <a:t>UDL not only improves access, but adds flexibility and challenge to our classrooms as well</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How to Begin"/>
          <p:cNvSpPr txBox="1"/>
          <p:nvPr>
            <p:ph type="title"/>
          </p:nvPr>
        </p:nvSpPr>
        <p:spPr>
          <a:prstGeom prst="rect">
            <a:avLst/>
          </a:prstGeom>
        </p:spPr>
        <p:txBody>
          <a:bodyPr/>
          <a:lstStyle/>
          <a:p>
            <a:pPr/>
            <a:r>
              <a:t>How to Begin</a:t>
            </a:r>
          </a:p>
        </p:txBody>
      </p:sp>
      <p:sp>
        <p:nvSpPr>
          <p:cNvPr id="129" name="Think about a particular lesson you teach. Consider the following components.…"/>
          <p:cNvSpPr txBox="1"/>
          <p:nvPr>
            <p:ph type="body" idx="1"/>
          </p:nvPr>
        </p:nvSpPr>
        <p:spPr>
          <a:prstGeom prst="rect">
            <a:avLst/>
          </a:prstGeom>
        </p:spPr>
        <p:txBody>
          <a:bodyPr/>
          <a:lstStyle/>
          <a:p>
            <a:pPr/>
            <a:r>
              <a:t>Think about a particular lesson you teach. Consider the following components.</a:t>
            </a:r>
          </a:p>
          <a:p>
            <a:pPr/>
            <a:r>
              <a:t>What is the goal?</a:t>
            </a:r>
          </a:p>
          <a:p>
            <a:pPr/>
            <a:r>
              <a:t>What might be the barriers to learning?</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Representation"/>
          <p:cNvSpPr txBox="1"/>
          <p:nvPr>
            <p:ph type="title"/>
          </p:nvPr>
        </p:nvSpPr>
        <p:spPr>
          <a:prstGeom prst="rect">
            <a:avLst/>
          </a:prstGeom>
        </p:spPr>
        <p:txBody>
          <a:bodyPr/>
          <a:lstStyle/>
          <a:p>
            <a:pPr/>
            <a:r>
              <a:t>Representation</a:t>
            </a:r>
          </a:p>
        </p:txBody>
      </p:sp>
      <p:sp>
        <p:nvSpPr>
          <p:cNvPr id="132" name="Provide multiple means of accessing information: PowerPoint, handouts, lectures, hands-on activities…"/>
          <p:cNvSpPr txBox="1"/>
          <p:nvPr>
            <p:ph type="body" idx="1"/>
          </p:nvPr>
        </p:nvSpPr>
        <p:spPr>
          <a:xfrm>
            <a:off x="952500" y="2147837"/>
            <a:ext cx="11099800" cy="6953251"/>
          </a:xfrm>
          <a:prstGeom prst="rect">
            <a:avLst/>
          </a:prstGeom>
        </p:spPr>
        <p:txBody>
          <a:bodyPr/>
          <a:lstStyle/>
          <a:p>
            <a:pPr marL="382270" indent="-382270" defTabSz="502412">
              <a:spcBef>
                <a:spcPts val="3600"/>
              </a:spcBef>
              <a:defRPr sz="2752"/>
            </a:pPr>
            <a:r>
              <a:rPr u="sng"/>
              <a:t>Provide multiple means of accessing information: </a:t>
            </a:r>
            <a:r>
              <a:t>PowerPoint, handouts, lectures, hands-on activities</a:t>
            </a:r>
          </a:p>
          <a:p>
            <a:pPr marL="382270" indent="-382270" defTabSz="502412">
              <a:spcBef>
                <a:spcPts val="3600"/>
              </a:spcBef>
              <a:defRPr sz="2752"/>
            </a:pPr>
            <a:r>
              <a:rPr u="sng"/>
              <a:t>Offer varied supports:</a:t>
            </a:r>
            <a:r>
              <a:t> word documents that can be manipulated, presentations that are easy to see, show and speak information when possible</a:t>
            </a:r>
          </a:p>
          <a:p>
            <a:pPr marL="382270" indent="-382270" defTabSz="502412">
              <a:spcBef>
                <a:spcPts val="3600"/>
              </a:spcBef>
              <a:defRPr sz="2752" u="sng"/>
            </a:pPr>
            <a:r>
              <a:t>Highlight critical information:</a:t>
            </a:r>
            <a:r>
              <a:rPr u="none"/>
              <a:t> Emphasize important concepts, highlight key info in presentations</a:t>
            </a:r>
          </a:p>
          <a:p>
            <a:pPr marL="382270" indent="-382270" defTabSz="502412">
              <a:spcBef>
                <a:spcPts val="3600"/>
              </a:spcBef>
              <a:defRPr sz="2752" u="sng"/>
            </a:pPr>
            <a:r>
              <a:t>Activate background knowledge: </a:t>
            </a:r>
            <a:r>
              <a:rPr u="none"/>
              <a:t>Find out what students know and build from there</a:t>
            </a:r>
          </a:p>
          <a:p>
            <a:pPr marL="382270" indent="-382270" defTabSz="502412">
              <a:spcBef>
                <a:spcPts val="3600"/>
              </a:spcBef>
              <a:defRPr sz="2752"/>
            </a:pPr>
            <a:r>
              <a:rPr u="sng"/>
              <a:t>Teach vocabulary: </a:t>
            </a:r>
            <a:r>
              <a:t>Create an environment in which it is safe for students to ask for clarification when encountering unfamiliar words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Action and Expression"/>
          <p:cNvSpPr txBox="1"/>
          <p:nvPr>
            <p:ph type="title"/>
          </p:nvPr>
        </p:nvSpPr>
        <p:spPr>
          <a:prstGeom prst="rect">
            <a:avLst/>
          </a:prstGeom>
        </p:spPr>
        <p:txBody>
          <a:bodyPr/>
          <a:lstStyle/>
          <a:p>
            <a:pPr/>
            <a:r>
              <a:t>Action and Expression</a:t>
            </a:r>
          </a:p>
        </p:txBody>
      </p:sp>
      <p:sp>
        <p:nvSpPr>
          <p:cNvPr id="135" name="Provide multiple means by which students can express what they know beyond paper-pencil tests and research papers…"/>
          <p:cNvSpPr txBox="1"/>
          <p:nvPr>
            <p:ph type="body" idx="1"/>
          </p:nvPr>
        </p:nvSpPr>
        <p:spPr>
          <a:prstGeom prst="rect">
            <a:avLst/>
          </a:prstGeom>
        </p:spPr>
        <p:txBody>
          <a:bodyPr/>
          <a:lstStyle/>
          <a:p>
            <a:pPr/>
            <a:r>
              <a:t>Provide multiple means by which students can express what they know beyond paper-pencil tests and research papers</a:t>
            </a:r>
          </a:p>
          <a:p>
            <a:pPr/>
            <a:r>
              <a:t>Vary the methods by which students respond: individuals, partner work, exit slips, online discussions, written summaries, posters, etc.</a:t>
            </a:r>
          </a:p>
          <a:p>
            <a:pPr/>
            <a:r>
              <a:t>Consider assistive technologies and tools that can increase access, particularly with use of apps to support learning (Ava, SeeingAI,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Engagement"/>
          <p:cNvSpPr txBox="1"/>
          <p:nvPr>
            <p:ph type="title"/>
          </p:nvPr>
        </p:nvSpPr>
        <p:spPr>
          <a:prstGeom prst="rect">
            <a:avLst/>
          </a:prstGeom>
        </p:spPr>
        <p:txBody>
          <a:bodyPr/>
          <a:lstStyle/>
          <a:p>
            <a:pPr/>
            <a:r>
              <a:t>Engagement</a:t>
            </a:r>
          </a:p>
        </p:txBody>
      </p:sp>
      <p:sp>
        <p:nvSpPr>
          <p:cNvPr id="138" name="Provide multiple ways in which students engage with one another and the instructor, written verbal, individually, as groups, via email, online, office hours…"/>
          <p:cNvSpPr txBox="1"/>
          <p:nvPr>
            <p:ph type="body" idx="1"/>
          </p:nvPr>
        </p:nvSpPr>
        <p:spPr>
          <a:prstGeom prst="rect">
            <a:avLst/>
          </a:prstGeom>
        </p:spPr>
        <p:txBody>
          <a:bodyPr/>
          <a:lstStyle/>
          <a:p>
            <a:pPr/>
            <a:r>
              <a:t>Provide multiple ways in which students engage with one another and the instructor, written verbal, individually, as groups, via email, online, office hours</a:t>
            </a:r>
          </a:p>
          <a:p>
            <a:pPr/>
            <a:r>
              <a:t>Give students choices, when possible, where to sit, who to work with, when possible, what projects to pursue, paper choices</a:t>
            </a:r>
          </a:p>
          <a:p>
            <a:pPr/>
            <a:r>
              <a:t>Encourage students to take risks by creating a welcoming and inclusive space</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Apps to consider"/>
          <p:cNvSpPr txBox="1"/>
          <p:nvPr>
            <p:ph type="title"/>
          </p:nvPr>
        </p:nvSpPr>
        <p:spPr>
          <a:prstGeom prst="rect">
            <a:avLst/>
          </a:prstGeom>
        </p:spPr>
        <p:txBody>
          <a:bodyPr/>
          <a:lstStyle/>
          <a:p>
            <a:pPr/>
            <a:r>
              <a:t>Apps to consider</a:t>
            </a:r>
          </a:p>
        </p:txBody>
      </p:sp>
      <p:sp>
        <p:nvSpPr>
          <p:cNvPr id="141" name="Read2Go-an app that reads texts from Bookshare-an only repository of over 170,000 texts for individuals with print disabilities. App-$19.99. Bookshare is currently provided free through a grant from the Dept. of Ed for qualified individuals and institutions…"/>
          <p:cNvSpPr txBox="1"/>
          <p:nvPr>
            <p:ph type="body" idx="1"/>
          </p:nvPr>
        </p:nvSpPr>
        <p:spPr>
          <a:prstGeom prst="rect">
            <a:avLst/>
          </a:prstGeom>
        </p:spPr>
        <p:txBody>
          <a:bodyPr/>
          <a:lstStyle/>
          <a:p>
            <a:pPr marL="315594" indent="-315594" defTabSz="414781">
              <a:spcBef>
                <a:spcPts val="2900"/>
              </a:spcBef>
              <a:defRPr sz="2272"/>
            </a:pPr>
            <a:r>
              <a:t>Read2Go-an app that reads texts from Bookshare-an only repository of over 170,000 texts for individuals with print disabilities. App-$19.99. Bookshare is currently provided free through a grant from the Dept. of Ed for qualified individuals and institutions</a:t>
            </a:r>
          </a:p>
          <a:p>
            <a:pPr marL="315594" indent="-315594" defTabSz="414781">
              <a:spcBef>
                <a:spcPts val="2900"/>
              </a:spcBef>
              <a:defRPr sz="2272"/>
            </a:pPr>
            <a:r>
              <a:t>Dragon Dictation-app that allows users to dictate rather than write material</a:t>
            </a:r>
          </a:p>
          <a:p>
            <a:pPr marL="315594" indent="-315594" defTabSz="414781">
              <a:spcBef>
                <a:spcPts val="2900"/>
              </a:spcBef>
              <a:defRPr sz="2272"/>
            </a:pPr>
            <a:r>
              <a:t>Notability and Audio Note-both apps allow individuals to take notes in flexible ways and also audio records. Audio Note time stamps notes so students can easily return to specific points in the audio recording to hear the professor’s lecture</a:t>
            </a:r>
          </a:p>
          <a:p>
            <a:pPr marL="315594" indent="-315594" defTabSz="414781">
              <a:spcBef>
                <a:spcPts val="2900"/>
              </a:spcBef>
              <a:defRPr sz="2272"/>
            </a:pPr>
            <a:r>
              <a:t>Seeing AI and Kurzweil Reader apps for the visually impaired, immediately converts text to speech. Seeing AI provides audible descriptions of people, places and objects</a:t>
            </a:r>
          </a:p>
          <a:p>
            <a:pPr marL="315594" indent="-315594" defTabSz="414781">
              <a:spcBef>
                <a:spcPts val="2900"/>
              </a:spcBef>
              <a:defRPr sz="2272"/>
            </a:pPr>
            <a:r>
              <a:t>AVA app for individuals with hearing impairments allows an individual to speak into their phone and the message is sent to another’s phone in real time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Thank you!"/>
          <p:cNvSpPr txBox="1"/>
          <p:nvPr>
            <p:ph type="title"/>
          </p:nvPr>
        </p:nvSpPr>
        <p:spPr>
          <a:prstGeom prst="rect">
            <a:avLst/>
          </a:prstGeom>
        </p:spPr>
        <p:txBody>
          <a:bodyPr/>
          <a:lstStyle/>
          <a:p>
            <a:pPr/>
            <a:r>
              <a:t>Thank you!</a:t>
            </a:r>
          </a:p>
        </p:txBody>
      </p:sp>
      <p:sp>
        <p:nvSpPr>
          <p:cNvPr id="144" name="Questions, Comments Discussion"/>
          <p:cNvSpPr txBox="1"/>
          <p:nvPr>
            <p:ph type="body" idx="1"/>
          </p:nvPr>
        </p:nvSpPr>
        <p:spPr>
          <a:prstGeom prst="rect">
            <a:avLst/>
          </a:prstGeom>
        </p:spPr>
        <p:txBody>
          <a:bodyPr/>
          <a:lstStyle>
            <a:lvl1pPr marL="444500" indent="-444500">
              <a:defRPr sz="8100"/>
            </a:lvl1pPr>
          </a:lstStyle>
          <a:p>
            <a:pPr/>
            <a:r>
              <a:t>Questions, Comments Discussion</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