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</p:sldMasterIdLst>
  <p:notesMasterIdLst>
    <p:notesMasterId r:id="rId13"/>
  </p:notesMasterIdLst>
  <p:handoutMasterIdLst>
    <p:handoutMasterId r:id="rId14"/>
  </p:handoutMasterIdLst>
  <p:sldIdLst>
    <p:sldId id="256" r:id="rId3"/>
    <p:sldId id="286" r:id="rId4"/>
    <p:sldId id="288" r:id="rId5"/>
    <p:sldId id="290" r:id="rId6"/>
    <p:sldId id="291" r:id="rId7"/>
    <p:sldId id="292" r:id="rId8"/>
    <p:sldId id="278" r:id="rId9"/>
    <p:sldId id="265" r:id="rId10"/>
    <p:sldId id="293" r:id="rId11"/>
    <p:sldId id="285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>
      <p:cViewPr varScale="1">
        <p:scale>
          <a:sx n="118" d="100"/>
          <a:sy n="118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64A2E-2565-4CA3-A31A-78127A0427FB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4BD65-12FE-431B-A500-A99EE67C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3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61360-2DDA-46BB-9BA1-044C34D73180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72EC1-6CE2-4061-B0BE-8D7D7019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4B69-5E3B-471B-847A-3F70598E9875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971A-BB1B-4541-8020-8138434EE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820102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973B-33E2-4ABD-B18B-25261AF1F2F1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453A1-B4B4-4A5E-ADBB-077FAC256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244886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A4B69-5E3B-471B-847A-3F70598E987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971A-BB1B-4541-8020-8138434EEB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54818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A4871-DF53-4F0D-BF0A-1F97F3BB0006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FD67-5D50-409E-B268-B27BD98C72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03766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30AC21-98DA-487A-B6F2-F8A43E02ECD7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467E-313C-4CF8-A6B6-7272D8BAF7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23185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A9496-2A27-44FC-8494-FF4FF084BB4B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1E638-A312-42F1-B2DE-72926E7327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10525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884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58ACC-94AB-4F83-BBF4-283A433352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F611-5692-476E-82ED-085FECD7D4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94973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39B19E-8B36-4855-96D1-A84BB622E8B1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BAC-632E-4867-8BCD-A0C9E51D7F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09944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3B1644-1CA7-494F-AFE9-68675E9D7EDD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A2D-39BE-48D2-BE1C-B032034D93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39250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CBB40B-5F08-4782-8E3A-CFA78D378E0E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6C62-E051-4C8E-A03D-CC708915E0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21378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0AC21-98DA-487A-B6F2-F8A43E02ECD7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9467E-313C-4CF8-A6B6-7272D8BAF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814274"/>
      </p:ext>
    </p:extLst>
  </p:cSld>
  <p:clrMapOvr>
    <a:masterClrMapping/>
  </p:clrMapOvr>
  <p:transition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793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397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579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081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312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54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94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196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4871-DF53-4F0D-BF0A-1F97F3BB0006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FFD67-5D50-409E-B268-B27BD98C7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005127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9496-2A27-44FC-8494-FF4FF084BB4B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1E638-A312-42F1-B2DE-72926E732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8003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8ACC-94AB-4F83-BBF4-283A433352C5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F611-5692-476E-82ED-085FECD7D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446412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B19E-8B36-4855-96D1-A84BB622E8B1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EBAC-632E-4867-8BCD-A0C9E51D7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981140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B1644-1CA7-494F-AFE9-68675E9D7EDD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67A2D-39BE-48D2-BE1C-B032034D9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161208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B40B-5F08-4782-8E3A-CFA78D378E0E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B6C62-E051-4C8E-A03D-CC708915E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822555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2C94E-B089-418F-8BBD-6864E83ED4E9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3F39-A34E-418F-AB12-3F2874169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175172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NMC_TextSlide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28B894-8426-4056-A5B9-BC76CDE233C5}" type="datetimeFigureOut">
              <a:rPr lang="en-US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A8F748-1385-489F-BEE3-1DFA634270C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86" r:id="rId9"/>
    <p:sldLayoutId id="2147483687" r:id="rId10"/>
  </p:sldLayoutIdLst>
  <p:transition>
    <p:diamond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28B894-8426-4056-A5B9-BC76CDE233C5}" type="datetimeFigureOut">
              <a:rPr lang="en-US" smtClean="0"/>
              <a:pPr>
                <a:defRPr/>
              </a:pPr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A8F748-1385-489F-BEE3-1DFA63427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41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76200" y="2130425"/>
            <a:ext cx="8839200" cy="1470025"/>
          </a:xfrm>
        </p:spPr>
        <p:txBody>
          <a:bodyPr/>
          <a:lstStyle/>
          <a:p>
            <a:pPr algn="ctr"/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 smtClean="0"/>
              <a:t>Group Work that Transforms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  </a:t>
            </a:r>
            <a:br>
              <a:rPr lang="en-US" sz="5400" dirty="0"/>
            </a:br>
            <a:endParaRPr lang="en-US" altLang="en-US" sz="5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r>
              <a:rPr lang="en-US" dirty="0" smtClean="0"/>
              <a:t>Steelcase/NMC Active Learner-Centered Academy</a:t>
            </a:r>
            <a:endParaRPr lang="en-US" dirty="0"/>
          </a:p>
          <a:p>
            <a:r>
              <a:rPr lang="en-US" dirty="0" smtClean="0"/>
              <a:t>August 7</a:t>
            </a:r>
            <a:r>
              <a:rPr lang="en-US" baseline="30000" dirty="0" smtClean="0"/>
              <a:t>th</a:t>
            </a:r>
            <a:r>
              <a:rPr lang="en-US" dirty="0" smtClean="0"/>
              <a:t> and 16th,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Dr</a:t>
            </a:r>
            <a:r>
              <a:rPr lang="en-US" dirty="0" smtClean="0"/>
              <a:t>. Heather Henrichs, Associate Professor, Arts &amp; Sciences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84" y="5562600"/>
            <a:ext cx="6803232" cy="975677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98689"/>
      </p:ext>
    </p:extLst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</a:t>
            </a:r>
          </a:p>
          <a:p>
            <a:pPr lvl="1"/>
            <a:r>
              <a:rPr lang="en-US" dirty="0" smtClean="0"/>
              <a:t>“support the development of high performance learning teams”</a:t>
            </a:r>
          </a:p>
          <a:p>
            <a:pPr lvl="1"/>
            <a:r>
              <a:rPr lang="en-US" dirty="0" smtClean="0"/>
              <a:t>“provide </a:t>
            </a:r>
            <a:r>
              <a:rPr lang="en-US" dirty="0" err="1" smtClean="0"/>
              <a:t>opportunites</a:t>
            </a:r>
            <a:r>
              <a:rPr lang="en-US" dirty="0" smtClean="0"/>
              <a:t> for these teams to engage in significant learning tasks”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Mastery of content</a:t>
            </a:r>
            <a:endParaRPr lang="en-US" dirty="0" smtClean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6355" y="5867400"/>
            <a:ext cx="6934200" cy="6254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</a:t>
            </a:r>
            <a:r>
              <a:rPr lang="en-US" dirty="0" err="1" smtClean="0"/>
              <a:t>Michaelsen</a:t>
            </a:r>
            <a:r>
              <a:rPr lang="en-US" dirty="0" smtClean="0"/>
              <a:t>, L. K., Knight, A. B., &amp; Fink, L. D. (2004). Team-based learning: A transformative use of small 	groups. Sterling, VA: </a:t>
            </a:r>
            <a:r>
              <a:rPr lang="en-US" dirty="0" smtClean="0"/>
              <a:t>	Stylus </a:t>
            </a:r>
            <a:r>
              <a:rPr lang="en-US" dirty="0" smtClean="0"/>
              <a:t>Publishing, </a:t>
            </a:r>
            <a:r>
              <a:rPr lang="en-US" dirty="0"/>
              <a:t>Inc</a:t>
            </a:r>
            <a:r>
              <a:rPr lang="en-US" dirty="0" smtClean="0"/>
              <a:t>. (pp. 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2065"/>
      </p:ext>
    </p:extLst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3962400"/>
          </a:xfrm>
        </p:spPr>
        <p:txBody>
          <a:bodyPr/>
          <a:lstStyle/>
          <a:p>
            <a:r>
              <a:rPr lang="en-US" dirty="0" smtClean="0"/>
              <a:t>Phases</a:t>
            </a:r>
          </a:p>
          <a:p>
            <a:pPr lvl="1"/>
            <a:r>
              <a:rPr lang="en-US" dirty="0" smtClean="0"/>
              <a:t>Preparation</a:t>
            </a:r>
          </a:p>
          <a:p>
            <a:pPr lvl="2"/>
            <a:r>
              <a:rPr lang="en-US" dirty="0" smtClean="0"/>
              <a:t>Readiness </a:t>
            </a:r>
            <a:r>
              <a:rPr lang="en-US" dirty="0"/>
              <a:t>Assurance </a:t>
            </a:r>
            <a:r>
              <a:rPr lang="en-US" dirty="0" smtClean="0"/>
              <a:t>Process</a:t>
            </a:r>
          </a:p>
          <a:p>
            <a:pPr lvl="3"/>
            <a:r>
              <a:rPr lang="en-US" dirty="0" smtClean="0"/>
              <a:t>Individual </a:t>
            </a:r>
            <a:r>
              <a:rPr lang="en-US" dirty="0"/>
              <a:t>Readiness Assessment Test (</a:t>
            </a:r>
            <a:r>
              <a:rPr lang="en-US" dirty="0" err="1"/>
              <a:t>iRAT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Team Readiness Assessment Test (</a:t>
            </a:r>
            <a:r>
              <a:rPr lang="en-US" dirty="0" err="1"/>
              <a:t>tRAT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Application</a:t>
            </a:r>
          </a:p>
          <a:p>
            <a:pPr lvl="2"/>
            <a:r>
              <a:rPr lang="en-US" dirty="0" smtClean="0"/>
              <a:t>Simple and complex group work</a:t>
            </a:r>
            <a:endParaRPr lang="en-US" dirty="0" smtClean="0"/>
          </a:p>
          <a:p>
            <a:pPr lvl="1"/>
            <a:r>
              <a:rPr lang="en-US" dirty="0" smtClean="0"/>
              <a:t>Assessment</a:t>
            </a:r>
          </a:p>
          <a:p>
            <a:pPr lvl="2"/>
            <a:r>
              <a:rPr lang="en-US" dirty="0" smtClean="0"/>
              <a:t>Culminating team project or exam</a:t>
            </a:r>
          </a:p>
          <a:p>
            <a:pPr lvl="1"/>
            <a:r>
              <a:rPr lang="en-US" dirty="0" smtClean="0"/>
              <a:t>Peer Evaluation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6934200" cy="6254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</a:t>
            </a:r>
            <a:r>
              <a:rPr lang="en-US" dirty="0" err="1" smtClean="0"/>
              <a:t>Michaelsen</a:t>
            </a:r>
            <a:r>
              <a:rPr lang="en-US" dirty="0" smtClean="0"/>
              <a:t>, L. K., Knight, A. B., &amp; Fink, L. D. (2004). Team-based learning: A transformative use of small 	groups. Sterling, VA: </a:t>
            </a:r>
            <a:r>
              <a:rPr lang="en-US" dirty="0" smtClean="0"/>
              <a:t>	Stylus </a:t>
            </a:r>
            <a:r>
              <a:rPr lang="en-US" dirty="0" smtClean="0"/>
              <a:t>Publishing, </a:t>
            </a:r>
            <a:r>
              <a:rPr lang="en-US" dirty="0"/>
              <a:t>Inc</a:t>
            </a:r>
            <a:r>
              <a:rPr lang="en-US" dirty="0" smtClean="0"/>
              <a:t>. (pp. 11).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7986"/>
      </p:ext>
    </p:extLst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55" y="1676400"/>
            <a:ext cx="8229600" cy="3581400"/>
          </a:xfrm>
        </p:spPr>
        <p:txBody>
          <a:bodyPr/>
          <a:lstStyle/>
          <a:p>
            <a:r>
              <a:rPr lang="en-US" dirty="0" smtClean="0"/>
              <a:t>Forming Groups</a:t>
            </a:r>
          </a:p>
          <a:p>
            <a:pPr lvl="1"/>
            <a:r>
              <a:rPr lang="en-US" dirty="0" smtClean="0"/>
              <a:t>Minimize Barrier to Group Cohesiveness</a:t>
            </a:r>
          </a:p>
          <a:p>
            <a:pPr lvl="1"/>
            <a:r>
              <a:rPr lang="en-US" dirty="0" smtClean="0"/>
              <a:t>Distributing Member Resources</a:t>
            </a:r>
          </a:p>
          <a:p>
            <a:pPr lvl="1"/>
            <a:r>
              <a:rPr lang="en-US" dirty="0" smtClean="0"/>
              <a:t>Teams Should be Fairly Large and Diverse</a:t>
            </a:r>
          </a:p>
          <a:p>
            <a:pPr lvl="1"/>
            <a:r>
              <a:rPr lang="en-US" dirty="0" smtClean="0"/>
              <a:t>Permanent</a:t>
            </a:r>
          </a:p>
          <a:p>
            <a:pPr lvl="1"/>
            <a:r>
              <a:rPr lang="en-US" dirty="0" smtClean="0"/>
              <a:t>Formed by Teacher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6355" y="5943600"/>
            <a:ext cx="6934200" cy="6254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</a:t>
            </a:r>
            <a:r>
              <a:rPr lang="en-US" dirty="0" err="1" smtClean="0"/>
              <a:t>Michaelsen</a:t>
            </a:r>
            <a:r>
              <a:rPr lang="en-US" dirty="0" smtClean="0"/>
              <a:t>, L. K., Knight, A. B., &amp; Fink, L. D. (2004). Team-based learning: A transformative use of </a:t>
            </a:r>
            <a:r>
              <a:rPr lang="en-US" dirty="0" smtClean="0"/>
              <a:t>small</a:t>
            </a:r>
          </a:p>
          <a:p>
            <a:pPr>
              <a:defRPr/>
            </a:pPr>
            <a:r>
              <a:rPr lang="en-US" dirty="0" smtClean="0"/>
              <a:t>	groups</a:t>
            </a:r>
            <a:r>
              <a:rPr lang="en-US" dirty="0" smtClean="0"/>
              <a:t>. Sterling, VA: Stylus Publishing, </a:t>
            </a:r>
            <a:r>
              <a:rPr lang="en-US" dirty="0"/>
              <a:t>Inc</a:t>
            </a:r>
            <a:r>
              <a:rPr lang="en-US" dirty="0" smtClean="0"/>
              <a:t>. (pp. 28-30).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51266"/>
      </p:ext>
    </p:extLst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Group Work</a:t>
            </a:r>
          </a:p>
          <a:p>
            <a:endParaRPr lang="en-US" dirty="0"/>
          </a:p>
          <a:p>
            <a:r>
              <a:rPr lang="en-US" dirty="0" smtClean="0"/>
              <a:t>Complex Group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30209"/>
      </p:ext>
    </p:extLst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Simple</a:t>
            </a:r>
            <a:r>
              <a:rPr lang="en-US" altLang="en-US" dirty="0" smtClean="0"/>
              <a:t> Group Work</a:t>
            </a:r>
            <a:endParaRPr lang="en-US" alt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8" y="1752600"/>
            <a:ext cx="6347714" cy="3880773"/>
          </a:xfrm>
        </p:spPr>
        <p:txBody>
          <a:bodyPr/>
          <a:lstStyle/>
          <a:p>
            <a:r>
              <a:rPr lang="en-US" altLang="en-US" dirty="0"/>
              <a:t>Classroom Assessment Focus Example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96000"/>
            <a:ext cx="6400800" cy="62547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2</a:t>
            </a:r>
            <a:r>
              <a:rPr lang="en-US" dirty="0" smtClean="0"/>
              <a:t>. Angelo, T. A. &amp; Cross, K. P. (1993). Classroom assessment techniques: A handbook for college </a:t>
            </a:r>
            <a:r>
              <a:rPr lang="en-US" dirty="0" smtClean="0"/>
              <a:t>teachers. San 	Francisco</a:t>
            </a:r>
            <a:r>
              <a:rPr lang="en-US" dirty="0"/>
              <a:t>, CA: John Wiley &amp; Sons, Inc</a:t>
            </a:r>
            <a:r>
              <a:rPr lang="en-US" dirty="0" smtClean="0"/>
              <a:t>. (pp. </a:t>
            </a:r>
            <a:r>
              <a:rPr lang="en-US" dirty="0" smtClean="0"/>
              <a:t>154).</a:t>
            </a:r>
            <a:endParaRPr lang="en-US" dirty="0" smtClean="0"/>
          </a:p>
          <a:p>
            <a:pPr algn="l"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62200"/>
            <a:ext cx="88487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4957"/>
      </p:ext>
    </p:extLst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Complex Group Work</a:t>
            </a:r>
            <a:endParaRPr lang="en-US" alt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Classroom Assessment Focus Example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96000"/>
            <a:ext cx="6400800" cy="62547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2</a:t>
            </a:r>
            <a:r>
              <a:rPr lang="en-US" dirty="0" smtClean="0"/>
              <a:t>. Angelo, T. A. &amp; Cross, K. P. (1993). Classroom assessment techniques: A handbook for college </a:t>
            </a:r>
            <a:r>
              <a:rPr lang="en-US" dirty="0" smtClean="0"/>
              <a:t>teachers. San 	Francisco</a:t>
            </a:r>
            <a:r>
              <a:rPr lang="en-US" dirty="0"/>
              <a:t>, CA: John Wiley &amp; Sons, Inc</a:t>
            </a:r>
            <a:r>
              <a:rPr lang="en-US" dirty="0" smtClean="0"/>
              <a:t>. (pp. 197).</a:t>
            </a:r>
          </a:p>
          <a:p>
            <a:pPr algn="l"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95600"/>
            <a:ext cx="8746870" cy="2894495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Assessment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Student Engagement Focus Example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5715000" cy="365125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3. </a:t>
            </a:r>
            <a:r>
              <a:rPr lang="en-US" dirty="0" smtClean="0"/>
              <a:t>Barkley, E.F. (2010). Student Engagement Techniques: A handbook for college faculty. </a:t>
            </a:r>
          </a:p>
          <a:p>
            <a:pPr algn="l">
              <a:defRPr/>
            </a:pPr>
            <a:r>
              <a:rPr lang="en-US" dirty="0"/>
              <a:t>	</a:t>
            </a:r>
            <a:r>
              <a:rPr lang="en-US" dirty="0" smtClean="0"/>
              <a:t>San Francisco, CA: </a:t>
            </a:r>
            <a:r>
              <a:rPr lang="en-US" dirty="0"/>
              <a:t>John Wiley &amp; Sons, Inc</a:t>
            </a:r>
            <a:r>
              <a:rPr lang="en-US" dirty="0" smtClean="0"/>
              <a:t>. (pp. 272).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19180"/>
            <a:ext cx="8610600" cy="3051089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Preparation: </a:t>
            </a:r>
            <a:r>
              <a:rPr lang="en-US" dirty="0"/>
              <a:t>Were they prepared when they came to class?</a:t>
            </a:r>
            <a:endParaRPr lang="en-US" dirty="0"/>
          </a:p>
          <a:p>
            <a:r>
              <a:rPr lang="en-US" b="1" dirty="0" smtClean="0"/>
              <a:t>Contribution</a:t>
            </a:r>
            <a:r>
              <a:rPr lang="en-US" b="1" dirty="0"/>
              <a:t>: </a:t>
            </a:r>
            <a:r>
              <a:rPr lang="en-US" dirty="0"/>
              <a:t>Did they contribute productively to the team discussion and work?</a:t>
            </a:r>
            <a:endParaRPr lang="en-US" dirty="0"/>
          </a:p>
          <a:p>
            <a:r>
              <a:rPr lang="en-US" b="1" dirty="0" smtClean="0"/>
              <a:t>Respect</a:t>
            </a:r>
            <a:r>
              <a:rPr lang="en-US" b="1" dirty="0"/>
              <a:t>: </a:t>
            </a:r>
            <a:r>
              <a:rPr lang="en-US" dirty="0"/>
              <a:t>Did they respect other team member’s ideas or views?</a:t>
            </a:r>
            <a:endParaRPr lang="en-US" dirty="0"/>
          </a:p>
          <a:p>
            <a:r>
              <a:rPr lang="en-US" b="1" dirty="0" smtClean="0"/>
              <a:t>Gatekeeping</a:t>
            </a:r>
            <a:r>
              <a:rPr lang="en-US" b="1" dirty="0"/>
              <a:t>: </a:t>
            </a:r>
            <a:r>
              <a:rPr lang="en-US" dirty="0"/>
              <a:t>Did they help encourage other team members to contribute?</a:t>
            </a:r>
            <a:endParaRPr lang="en-US" dirty="0"/>
          </a:p>
          <a:p>
            <a:r>
              <a:rPr lang="en-US" b="1" dirty="0" smtClean="0"/>
              <a:t>Flexibility</a:t>
            </a:r>
            <a:r>
              <a:rPr lang="en-US" b="1" dirty="0"/>
              <a:t>: </a:t>
            </a:r>
            <a:r>
              <a:rPr lang="en-US" dirty="0"/>
              <a:t>Did they listen when disagreements occurred?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64452"/>
      </p:ext>
    </p:extLst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NMC PPT Template</Template>
  <TotalTime>207</TotalTime>
  <Words>369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Office Theme</vt:lpstr>
      <vt:lpstr>Facet</vt:lpstr>
      <vt:lpstr> Group Work that Transforms    </vt:lpstr>
      <vt:lpstr>TBL Pedagogy</vt:lpstr>
      <vt:lpstr>TBL Pedagogy</vt:lpstr>
      <vt:lpstr>TBL Pedagogy</vt:lpstr>
      <vt:lpstr>Application</vt:lpstr>
      <vt:lpstr>Simple Group Work</vt:lpstr>
      <vt:lpstr>Complex Group Work</vt:lpstr>
      <vt:lpstr>Assessment</vt:lpstr>
      <vt:lpstr>Peer Evaluation</vt:lpstr>
      <vt:lpstr>Questions?</vt:lpstr>
    </vt:vector>
  </TitlesOfParts>
  <Company>NEBRASKA METHODIST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“Let’s Get Active” Hoedown!:  An Active Teaching and Learning Strategy Swap</dc:title>
  <dc:creator>Henrichs, Heather</dc:creator>
  <cp:lastModifiedBy>Henrichs, Heather</cp:lastModifiedBy>
  <cp:revision>25</cp:revision>
  <cp:lastPrinted>2017-08-07T13:00:05Z</cp:lastPrinted>
  <dcterms:created xsi:type="dcterms:W3CDTF">2016-12-06T17:10:49Z</dcterms:created>
  <dcterms:modified xsi:type="dcterms:W3CDTF">2017-08-07T13:02:29Z</dcterms:modified>
</cp:coreProperties>
</file>