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9" r:id="rId7"/>
    <p:sldId id="267" r:id="rId8"/>
    <p:sldId id="262" r:id="rId9"/>
    <p:sldId id="263" r:id="rId10"/>
    <p:sldId id="266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9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F4341-0451-40B8-84E4-D941A7ECF982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4D9C8-8C85-4F8F-8CBD-D50B19588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3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4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25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9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0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3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38CA-8E76-4414-9E8F-2059C95104C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A306-C3E9-4B10-B7C5-8D2A26184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7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llesleycollegemediarelations/902999198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pport-help-button-button-help-487506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scending-graph-bar-graphs-progress-1173935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 you Ready to </a:t>
            </a:r>
            <a:r>
              <a:rPr lang="en-US" dirty="0" smtClean="0">
                <a:latin typeface="Curlz MT" panose="04040404050702020202" pitchFamily="82" charset="0"/>
              </a:rPr>
              <a:t>CREATE</a:t>
            </a:r>
            <a:r>
              <a:rPr lang="en-US" dirty="0" smtClean="0"/>
              <a:t>!?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830384"/>
          </a:xfrm>
        </p:spPr>
        <p:txBody>
          <a:bodyPr>
            <a:normAutofit/>
          </a:bodyPr>
          <a:lstStyle/>
          <a:p>
            <a:r>
              <a:rPr lang="en-US" dirty="0" smtClean="0"/>
              <a:t>Eric Kyle</a:t>
            </a:r>
          </a:p>
          <a:p>
            <a:r>
              <a:rPr lang="en-US" dirty="0" smtClean="0"/>
              <a:t>August 2016</a:t>
            </a:r>
          </a:p>
        </p:txBody>
      </p:sp>
    </p:spTree>
    <p:extLst>
      <p:ext uri="{BB962C8B-B14F-4D97-AF65-F5344CB8AC3E}">
        <p14:creationId xmlns:p14="http://schemas.microsoft.com/office/powerpoint/2010/main" val="149141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Design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59" y="2129510"/>
            <a:ext cx="8197215" cy="43284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Moving </a:t>
            </a:r>
            <a:r>
              <a:rPr lang="en-US" sz="2800" dirty="0"/>
              <a:t>more </a:t>
            </a:r>
            <a:r>
              <a:rPr lang="en-US" sz="2800" dirty="0" smtClean="0"/>
              <a:t>towards an </a:t>
            </a:r>
            <a:r>
              <a:rPr lang="en-US" sz="2800" b="1" u="sng" dirty="0" smtClean="0"/>
              <a:t>empowering model</a:t>
            </a:r>
            <a:r>
              <a:rPr lang="en-US" sz="2800" dirty="0" smtClean="0"/>
              <a:t> of consultations, training, and supportive resources</a:t>
            </a:r>
          </a:p>
          <a:p>
            <a:r>
              <a:rPr lang="en-US" sz="3000" i="1" dirty="0" smtClean="0"/>
              <a:t>Overall Goals</a:t>
            </a:r>
            <a:r>
              <a:rPr lang="en-US" sz="3000" dirty="0" smtClean="0"/>
              <a:t>: </a:t>
            </a:r>
          </a:p>
          <a:p>
            <a:pPr lvl="1"/>
            <a:r>
              <a:rPr lang="en-US" sz="2800" dirty="0"/>
              <a:t>Supporting more courses and programs across the college</a:t>
            </a:r>
          </a:p>
          <a:p>
            <a:pPr lvl="1"/>
            <a:r>
              <a:rPr lang="en-US" sz="2800" dirty="0" smtClean="0"/>
              <a:t>Helping </a:t>
            </a:r>
            <a:r>
              <a:rPr lang="en-US" sz="2800" dirty="0" smtClean="0"/>
              <a:t>to improve the quality of teaching &amp; learning as broadly as we can - prioritization</a:t>
            </a:r>
            <a:endParaRPr lang="en-US" sz="2800" dirty="0"/>
          </a:p>
          <a:p>
            <a:pPr lvl="1"/>
            <a:r>
              <a:rPr lang="en-US" sz="2800" dirty="0" smtClean="0"/>
              <a:t>More </a:t>
            </a:r>
            <a:r>
              <a:rPr lang="en-US" sz="2800" dirty="0" smtClean="0"/>
              <a:t>effectively utilizing the gifts of our </a:t>
            </a:r>
            <a:r>
              <a:rPr lang="en-US" sz="2800" dirty="0" smtClean="0"/>
              <a:t>community – i.e., </a:t>
            </a:r>
            <a:r>
              <a:rPr lang="en-US" sz="2800" i="1" dirty="0" smtClean="0"/>
              <a:t>Turning to One Another!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33075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49" y="2774148"/>
            <a:ext cx="6638925" cy="1293028"/>
          </a:xfrm>
        </p:spPr>
        <p:txBody>
          <a:bodyPr/>
          <a:lstStyle/>
          <a:p>
            <a:pPr algn="ctr"/>
            <a:r>
              <a:rPr lang="en-US" dirty="0" smtClean="0"/>
              <a:t>Questions? Comments?</a:t>
            </a:r>
            <a:endParaRPr lang="en-US" dirty="0"/>
          </a:p>
        </p:txBody>
      </p:sp>
      <p:pic>
        <p:nvPicPr>
          <p:cNvPr id="3078" name="Picture 6" descr="https://pixabay.com/static/uploads/photo/2014/07/15/19/55/thank-you-394180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2563">
            <a:off x="5478188" y="3980710"/>
            <a:ext cx="3391871" cy="25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8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Message…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331181"/>
            <a:ext cx="7955280" cy="859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Turning to One Another!</a:t>
            </a:r>
            <a:endParaRPr lang="en-US" sz="4800" dirty="0"/>
          </a:p>
        </p:txBody>
      </p:sp>
      <p:pic>
        <p:nvPicPr>
          <p:cNvPr id="1026" name="Picture 2" descr="https://c2.staticflickr.com/8/7414/9029991988_f504524edb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70" y="3464654"/>
            <a:ext cx="3256280" cy="24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05810" y="5906864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https://www.flickr.com/photos/wellesleycollegemediarelations/9029991988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870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&amp;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38351"/>
            <a:ext cx="7955280" cy="4349115"/>
          </a:xfrm>
        </p:spPr>
        <p:txBody>
          <a:bodyPr>
            <a:noAutofit/>
          </a:bodyPr>
          <a:lstStyle/>
          <a:p>
            <a:r>
              <a:rPr lang="en-US" sz="2800" dirty="0"/>
              <a:t>The vision of </a:t>
            </a:r>
            <a:r>
              <a:rPr lang="en-US" sz="2800" dirty="0">
                <a:latin typeface="Curlz MT" panose="04040404050702020202" pitchFamily="82" charset="0"/>
              </a:rPr>
              <a:t>CREATE</a:t>
            </a:r>
            <a:r>
              <a:rPr lang="en-US" sz="2800" dirty="0"/>
              <a:t>! is an innovative and dynamic </a:t>
            </a:r>
            <a:r>
              <a:rPr lang="en-US" sz="2800" b="1" u="sng" dirty="0"/>
              <a:t>culture</a:t>
            </a:r>
            <a:r>
              <a:rPr lang="en-US" sz="2800" dirty="0"/>
              <a:t> of excellence in teaching and learning at Nebraska Methodist College (NMC).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/>
              <a:t>pursuit of this, </a:t>
            </a:r>
            <a:r>
              <a:rPr lang="en-US" sz="2800" dirty="0">
                <a:latin typeface="Curlz MT" panose="04040404050702020202" pitchFamily="82" charset="0"/>
              </a:rPr>
              <a:t>CREATE</a:t>
            </a:r>
            <a:r>
              <a:rPr lang="en-US" sz="2800" dirty="0"/>
              <a:t>’s mission is to </a:t>
            </a:r>
            <a:r>
              <a:rPr lang="en-US" sz="2800" b="1" u="sng" dirty="0"/>
              <a:t>nurture an environment </a:t>
            </a:r>
            <a:r>
              <a:rPr lang="en-US" sz="2800" dirty="0"/>
              <a:t>that provides resources and opportunities for collaboration, pedagogical exploration, and inquiry for faculty, staff, and students.</a:t>
            </a:r>
          </a:p>
        </p:txBody>
      </p:sp>
    </p:spTree>
    <p:extLst>
      <p:ext uri="{BB962C8B-B14F-4D97-AF65-F5344CB8AC3E}">
        <p14:creationId xmlns:p14="http://schemas.microsoft.com/office/powerpoint/2010/main" val="74830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Center’s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69094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Promoting </a:t>
            </a:r>
            <a:r>
              <a:rPr lang="en-US" sz="2800" b="1" u="sng" dirty="0"/>
              <a:t>active teaching and learning </a:t>
            </a:r>
            <a:r>
              <a:rPr lang="en-US" sz="2800" dirty="0"/>
              <a:t>strategies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/>
              <a:t>Learner-centered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u="sng" dirty="0" smtClean="0"/>
              <a:t>evidence-based</a:t>
            </a:r>
            <a:r>
              <a:rPr lang="en-US" sz="2800" dirty="0" smtClean="0"/>
              <a:t> </a:t>
            </a:r>
            <a:r>
              <a:rPr lang="en-US" sz="2800" dirty="0"/>
              <a:t>course design </a:t>
            </a:r>
            <a:r>
              <a:rPr lang="en-US" sz="2800" dirty="0" smtClean="0"/>
              <a:t>methods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Development </a:t>
            </a:r>
            <a:r>
              <a:rPr lang="en-US" sz="2800" dirty="0"/>
              <a:t>of authentic and varied </a:t>
            </a:r>
            <a:r>
              <a:rPr lang="en-US" sz="2800" b="1" u="sng" dirty="0"/>
              <a:t>assessment </a:t>
            </a:r>
            <a:r>
              <a:rPr lang="en-US" sz="2800" b="1" u="sng" dirty="0" smtClean="0"/>
              <a:t>strategies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Ongoing </a:t>
            </a:r>
            <a:r>
              <a:rPr lang="en-US" sz="2800" dirty="0"/>
              <a:t>development of </a:t>
            </a:r>
            <a:r>
              <a:rPr lang="en-US" sz="2800" b="1" u="sng" dirty="0"/>
              <a:t>leadership</a:t>
            </a:r>
            <a:r>
              <a:rPr lang="en-US" sz="2800" dirty="0"/>
              <a:t>, </a:t>
            </a:r>
            <a:r>
              <a:rPr lang="en-US" sz="2800" b="1" u="sng" dirty="0"/>
              <a:t>collaboration</a:t>
            </a:r>
            <a:r>
              <a:rPr lang="en-US" sz="2800" dirty="0"/>
              <a:t>, and </a:t>
            </a:r>
            <a:r>
              <a:rPr lang="en-US" sz="2800" b="1" u="sng" dirty="0"/>
              <a:t>scholarship</a:t>
            </a:r>
          </a:p>
        </p:txBody>
      </p:sp>
    </p:spTree>
    <p:extLst>
      <p:ext uri="{BB962C8B-B14F-4D97-AF65-F5344CB8AC3E}">
        <p14:creationId xmlns:p14="http://schemas.microsoft.com/office/powerpoint/2010/main" val="402768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Pursuing these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19275"/>
            <a:ext cx="8145986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Finding &amp; Developing a Series of </a:t>
            </a:r>
            <a:r>
              <a:rPr lang="en-US" sz="2400" b="1" u="sng" dirty="0" smtClean="0"/>
              <a:t>Resources</a:t>
            </a:r>
            <a:r>
              <a:rPr lang="en-US" sz="2400" dirty="0" smtClean="0"/>
              <a:t> (e.g., evidence-based guidelines, MyMethodist site, etc.)</a:t>
            </a:r>
          </a:p>
          <a:p>
            <a:r>
              <a:rPr lang="en-US" sz="2400" dirty="0" smtClean="0"/>
              <a:t>Focused </a:t>
            </a:r>
            <a:r>
              <a:rPr lang="en-US" sz="2400" b="1" u="sng" dirty="0" smtClean="0"/>
              <a:t>Events</a:t>
            </a:r>
            <a:r>
              <a:rPr lang="en-US" sz="2400" dirty="0" smtClean="0"/>
              <a:t> (e.g., lunch &amp; learns, workshops, eLearning modules, etc.)</a:t>
            </a:r>
          </a:p>
          <a:p>
            <a:r>
              <a:rPr lang="en-US" sz="2400" dirty="0" smtClean="0"/>
              <a:t>A “</a:t>
            </a:r>
            <a:r>
              <a:rPr lang="en-US" sz="2400" b="1" i="1" u="sng" dirty="0" smtClean="0"/>
              <a:t>Community of Support</a:t>
            </a:r>
            <a:r>
              <a:rPr lang="en-US" sz="2400" dirty="0" smtClean="0"/>
              <a:t>” System</a:t>
            </a:r>
          </a:p>
          <a:p>
            <a:r>
              <a:rPr lang="en-US" sz="2400" b="1" u="sng" dirty="0" smtClean="0"/>
              <a:t>Consultations</a:t>
            </a:r>
            <a:r>
              <a:rPr lang="en-US" sz="2400" dirty="0" smtClean="0"/>
              <a:t> &amp; Feedback Sessions</a:t>
            </a:r>
          </a:p>
          <a:p>
            <a:r>
              <a:rPr lang="en-US" sz="2400" b="1" u="sng" dirty="0" smtClean="0"/>
              <a:t>Financial Support</a:t>
            </a:r>
            <a:r>
              <a:rPr lang="en-US" sz="2400" dirty="0" smtClean="0"/>
              <a:t> – Beginning in January…We hope</a:t>
            </a:r>
          </a:p>
          <a:p>
            <a:r>
              <a:rPr lang="en-US" sz="2400" dirty="0" smtClean="0"/>
              <a:t>Down the Road…</a:t>
            </a:r>
          </a:p>
          <a:p>
            <a:pPr lvl="1"/>
            <a:r>
              <a:rPr lang="en-US" sz="2400" b="1" u="sng" dirty="0" smtClean="0"/>
              <a:t>Certification</a:t>
            </a:r>
            <a:r>
              <a:rPr lang="en-US" sz="2400" dirty="0" smtClean="0"/>
              <a:t> Program</a:t>
            </a:r>
          </a:p>
          <a:p>
            <a:pPr lvl="1"/>
            <a:r>
              <a:rPr lang="en-US" sz="2400" b="1" u="sng" dirty="0" smtClean="0"/>
              <a:t>Orientation</a:t>
            </a:r>
            <a:r>
              <a:rPr lang="en-US" sz="2400" dirty="0" smtClean="0"/>
              <a:t> to Teaching &amp; Learning Program</a:t>
            </a:r>
          </a:p>
          <a:p>
            <a:r>
              <a:rPr lang="en-US" sz="2600" dirty="0" smtClean="0"/>
              <a:t>Others?</a:t>
            </a:r>
            <a:endParaRPr lang="en-US" sz="2600" dirty="0"/>
          </a:p>
        </p:txBody>
      </p:sp>
      <p:pic>
        <p:nvPicPr>
          <p:cNvPr id="1026" name="Picture 2" descr="https://pixabay.com/static/uploads/photo/2014/10/13/21/34/support-487506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36" y="3112303"/>
            <a:ext cx="1517650" cy="10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7927236" y="3371224"/>
            <a:ext cx="16262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https://pixabay.com/en/support-help-button-button-help-487506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424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819275"/>
            <a:ext cx="8145986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Evidence-Based Course Development Guidelines</a:t>
            </a:r>
          </a:p>
          <a:p>
            <a:endParaRPr lang="en-US" sz="3200" dirty="0" smtClean="0"/>
          </a:p>
          <a:p>
            <a:r>
              <a:rPr lang="en-US" sz="3200" dirty="0" smtClean="0"/>
              <a:t>Active Teaching &amp; Learning Strategies </a:t>
            </a:r>
          </a:p>
          <a:p>
            <a:endParaRPr lang="en-US" sz="3200" dirty="0" smtClean="0"/>
          </a:p>
          <a:p>
            <a:r>
              <a:rPr lang="en-US" sz="3200" dirty="0" smtClean="0"/>
              <a:t>Lecture Capture &amp; Synchronous Software</a:t>
            </a:r>
          </a:p>
          <a:p>
            <a:endParaRPr lang="en-US" sz="3200" dirty="0" smtClean="0"/>
          </a:p>
          <a:p>
            <a:r>
              <a:rPr lang="en-US" sz="3200" dirty="0" smtClean="0"/>
              <a:t>Helping Students to Come to Class Prepared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50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z="4400" dirty="0" smtClean="0">
                <a:latin typeface="Curlz MT" panose="04040404050702020202" pitchFamily="82" charset="0"/>
              </a:rPr>
              <a:t>Create</a:t>
            </a:r>
            <a:r>
              <a:rPr lang="en-US" dirty="0" smtClean="0"/>
              <a:t>! Space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99" y="1768988"/>
            <a:ext cx="6146802" cy="48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9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Ultimately, it’s about continually improving the quality of teaching and learning on our campus</a:t>
            </a:r>
          </a:p>
          <a:p>
            <a:r>
              <a:rPr lang="en-US" sz="2800" dirty="0" smtClean="0"/>
              <a:t>Evidence-Based Guidelines</a:t>
            </a:r>
          </a:p>
          <a:p>
            <a:r>
              <a:rPr lang="en-US" sz="2800" dirty="0" smtClean="0"/>
              <a:t>Self-Assessments</a:t>
            </a:r>
          </a:p>
          <a:p>
            <a:r>
              <a:rPr lang="en-US" sz="2800" dirty="0" smtClean="0"/>
              <a:t>Peer Feedback &amp; Consultations</a:t>
            </a:r>
          </a:p>
          <a:p>
            <a:r>
              <a:rPr lang="en-US" sz="2800" dirty="0" smtClean="0"/>
              <a:t>Reflections &amp; Analyses on Courses</a:t>
            </a:r>
          </a:p>
          <a:p>
            <a:r>
              <a:rPr lang="en-US" sz="2800" dirty="0" smtClean="0"/>
              <a:t>Badges, Certifications, CEUs</a:t>
            </a:r>
            <a:endParaRPr lang="en-US" sz="2800" dirty="0"/>
          </a:p>
        </p:txBody>
      </p:sp>
      <p:pic>
        <p:nvPicPr>
          <p:cNvPr id="2050" name="Picture 2" descr="https://pixabay.com/static/uploads/photo/2016/02/01/16/51/ascending-graph-117393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06" y="3018896"/>
            <a:ext cx="3086893" cy="205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6200000">
            <a:off x="7613332" y="3505884"/>
            <a:ext cx="2466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3"/>
              </a:rPr>
              <a:t>https://pixabay.com/en/ascending-graph-bar-graphs-progress-1173935/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5851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urlz MT" panose="04040404050702020202" pitchFamily="82" charset="0"/>
              </a:rPr>
              <a:t>CREATE</a:t>
            </a:r>
            <a:r>
              <a:rPr lang="en-US" dirty="0" smtClean="0"/>
              <a:t>! &amp; Ed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If it’s not working properly, contact NMC Help </a:t>
            </a:r>
            <a:r>
              <a:rPr lang="en-US" sz="3200" b="1" i="1" dirty="0" smtClean="0"/>
              <a:t>Desk (Ed Tech). </a:t>
            </a:r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i="1" dirty="0" smtClean="0"/>
              <a:t>If </a:t>
            </a:r>
            <a:r>
              <a:rPr lang="en-US" sz="3200" b="1" i="1" dirty="0"/>
              <a:t>you want to know how to use it more effectively in class, contact </a:t>
            </a:r>
            <a:r>
              <a:rPr lang="en-US" sz="3200" b="1" dirty="0">
                <a:latin typeface="Curlz MT" panose="04040404050702020202" pitchFamily="82" charset="0"/>
              </a:rPr>
              <a:t>CREATE</a:t>
            </a:r>
            <a:r>
              <a:rPr lang="en-US" sz="3200" b="1" i="1" dirty="0"/>
              <a:t>! staff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956332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133</TotalTime>
  <Words>353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Curlz MT</vt:lpstr>
      <vt:lpstr>Vapor Trail</vt:lpstr>
      <vt:lpstr>Are you Ready to CREATE!?</vt:lpstr>
      <vt:lpstr>The Overall Message…</vt:lpstr>
      <vt:lpstr>Vision &amp; Mission</vt:lpstr>
      <vt:lpstr>The Center’s Goals</vt:lpstr>
      <vt:lpstr>Pursuing these Goals</vt:lpstr>
      <vt:lpstr>Fall Sessions</vt:lpstr>
      <vt:lpstr>The Create! Space</vt:lpstr>
      <vt:lpstr>Tracking Progress</vt:lpstr>
      <vt:lpstr>CREATE! &amp; Ed Tech</vt:lpstr>
      <vt:lpstr>Instructional Design Support</vt:lpstr>
      <vt:lpstr>Questions? Comments?</vt:lpstr>
    </vt:vector>
  </TitlesOfParts>
  <Company>NEBRASKA METHODIST HEALTH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to CREATE!?</dc:title>
  <dc:creator>Kyle, Eric</dc:creator>
  <cp:lastModifiedBy>Kyle, Eric</cp:lastModifiedBy>
  <cp:revision>42</cp:revision>
  <cp:lastPrinted>2016-08-09T15:39:31Z</cp:lastPrinted>
  <dcterms:created xsi:type="dcterms:W3CDTF">2016-07-13T14:12:38Z</dcterms:created>
  <dcterms:modified xsi:type="dcterms:W3CDTF">2016-08-09T15:48:38Z</dcterms:modified>
</cp:coreProperties>
</file>