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5" r:id="rId9"/>
    <p:sldId id="268" r:id="rId10"/>
    <p:sldId id="266" r:id="rId11"/>
    <p:sldId id="263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94" autoAdjust="0"/>
  </p:normalViewPr>
  <p:slideViewPr>
    <p:cSldViewPr>
      <p:cViewPr varScale="1">
        <p:scale>
          <a:sx n="38" d="100"/>
          <a:sy n="38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4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1093D-08A8-4DB0-8E95-2481EC2E5749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E93A-5A8B-4C0A-BBD8-9BF193E29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FE93A-5A8B-4C0A-BBD8-9BF193E295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B674E-DFEE-4AD6-AA1F-6F7FDB33B5DA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84A75B-55EA-48BE-8F38-EAAEE01543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851648" cy="152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dirty="0" smtClean="0">
                <a:solidFill>
                  <a:srgbClr val="FFC000"/>
                </a:solidFill>
              </a:rPr>
              <a:t>8.  Function effectively within the organizational environment and academic community*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Narrated by</a:t>
            </a:r>
          </a:p>
          <a:p>
            <a:pPr algn="ctr"/>
            <a:r>
              <a:rPr lang="en-US" dirty="0" smtClean="0"/>
              <a:t>Mary E. Partusch, PhD, RN, CNE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>
              <a:buNone/>
            </a:pPr>
            <a:r>
              <a:rPr lang="en-US" dirty="0"/>
              <a:t>*</a:t>
            </a:r>
            <a:r>
              <a:rPr lang="en-US" dirty="0" smtClean="0"/>
              <a:t>Competency 8 is listed as 6c in the </a:t>
            </a:r>
            <a:r>
              <a:rPr lang="en-US" i="1" dirty="0" smtClean="0"/>
              <a:t>CNE Handbook Detailed Test Blueprint </a:t>
            </a:r>
            <a:r>
              <a:rPr lang="en-US" dirty="0" smtClean="0"/>
              <a:t>(2015)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8.  Functioning effectively in the institutional environment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Calibri" pitchFamily="34" charset="0"/>
              </a:rPr>
              <a:t>Service, scholarship and teaching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References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Ellis, P.  (2016). Systematic program evaluation.  Faculty scholarship.  In D. Billings &amp; J. Halstead’s (Eds.) </a:t>
            </a:r>
            <a:r>
              <a:rPr lang="en-US" i="1" dirty="0" smtClean="0"/>
              <a:t>Teaching in nursing: A guide for faculty.</a:t>
            </a:r>
            <a:r>
              <a:rPr lang="en-US" dirty="0" smtClean="0"/>
              <a:t> (5</a:t>
            </a:r>
            <a:r>
              <a:rPr lang="en-US" baseline="30000" dirty="0" smtClean="0"/>
              <a:t>th</a:t>
            </a:r>
            <a:r>
              <a:rPr lang="en-US" dirty="0" smtClean="0"/>
              <a:t> ed.). (pp. 487-490).  St. Louis, MO: Elsevier Saunders.</a:t>
            </a:r>
          </a:p>
          <a:p>
            <a:pPr lvl="0"/>
            <a:r>
              <a:rPr lang="en-US" dirty="0" smtClean="0"/>
              <a:t>Fisher, M. L. (2016).  Teaching in nursing:  The faculty role.   In D. Billings &amp; J. Halstead’s (Eds.) </a:t>
            </a:r>
            <a:r>
              <a:rPr lang="en-US" i="1" dirty="0" smtClean="0"/>
              <a:t>Teaching in nursing: A guide for faculty.</a:t>
            </a:r>
            <a:r>
              <a:rPr lang="en-US" dirty="0" smtClean="0"/>
              <a:t> (5</a:t>
            </a:r>
            <a:r>
              <a:rPr lang="en-US" baseline="30000" dirty="0" smtClean="0"/>
              <a:t>th</a:t>
            </a:r>
            <a:r>
              <a:rPr lang="en-US" dirty="0" smtClean="0"/>
              <a:t> ed.). (pp. 1-14).  St. Louis, MO: Elsevier Saunders.</a:t>
            </a:r>
          </a:p>
          <a:p>
            <a:pPr lvl="0"/>
            <a:r>
              <a:rPr lang="en-US" dirty="0" smtClean="0"/>
              <a:t>Institute of Medicine (IOM). (2011).  The future of nursing: Leading change, advancing health.  Available for download on  National Academy of Sciences @  http://www.nationalacademies.org/hmd/Reports/2010/The-Future-of-Nursing-Leading-Change-Advancing-Health.aspx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References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Glassgow</a:t>
            </a:r>
            <a:r>
              <a:rPr lang="en-US" dirty="0" smtClean="0"/>
              <a:t>, M.E.S.  (2013).  Function effectively within the organizational environment and academic community In </a:t>
            </a:r>
            <a:r>
              <a:rPr lang="en-US" dirty="0" err="1" smtClean="0"/>
              <a:t>Wittmann</a:t>
            </a:r>
            <a:r>
              <a:rPr lang="en-US" dirty="0" smtClean="0"/>
              <a:t>-Price, R., </a:t>
            </a:r>
            <a:r>
              <a:rPr lang="en-US" dirty="0" err="1" smtClean="0"/>
              <a:t>Godshall</a:t>
            </a:r>
            <a:r>
              <a:rPr lang="en-US" dirty="0" smtClean="0"/>
              <a:t>, M., &amp; Wilson, L.(Eds.).  </a:t>
            </a:r>
            <a:r>
              <a:rPr lang="en-US" i="1" dirty="0" smtClean="0"/>
              <a:t>Certified nurse educator (CNE) review manual,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Ed.), (pp. 293-311).  New York: Springer Publishing Co. 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Sharts-Hopko</a:t>
            </a:r>
            <a:r>
              <a:rPr lang="en-US" dirty="0" smtClean="0"/>
              <a:t>, N. C. (2015).  Function effectively within the organizational environment and academic community.  In </a:t>
            </a:r>
            <a:r>
              <a:rPr lang="en-US" dirty="0" err="1" smtClean="0"/>
              <a:t>Caputi</a:t>
            </a:r>
            <a:r>
              <a:rPr lang="en-US" dirty="0" smtClean="0"/>
              <a:t>, L. (Ed.), </a:t>
            </a:r>
            <a:r>
              <a:rPr lang="en-US" i="1" dirty="0" smtClean="0"/>
              <a:t>Certified nurse educator review book, </a:t>
            </a:r>
            <a:r>
              <a:rPr lang="en-US" dirty="0" smtClean="0"/>
              <a:t>(pp. 125-139).</a:t>
            </a:r>
            <a:r>
              <a:rPr lang="en-US" i="1" dirty="0" smtClean="0"/>
              <a:t>  </a:t>
            </a:r>
            <a:r>
              <a:rPr lang="en-US" dirty="0" smtClean="0"/>
              <a:t>Baltimore: NLN.</a:t>
            </a:r>
          </a:p>
          <a:p>
            <a:pPr lvl="0"/>
            <a:r>
              <a:rPr lang="en-US" dirty="0" smtClean="0"/>
              <a:t>US Department of Education (DOE).  (</a:t>
            </a:r>
            <a:r>
              <a:rPr lang="en-US" dirty="0" err="1" smtClean="0"/>
              <a:t>n.d</a:t>
            </a:r>
            <a:r>
              <a:rPr lang="en-US" dirty="0" smtClean="0"/>
              <a:t>.).  Retrieved from http://www.ed.gov/  </a:t>
            </a:r>
          </a:p>
          <a:p>
            <a:pPr lvl="0"/>
            <a:r>
              <a:rPr lang="en-US" dirty="0" smtClean="0"/>
              <a:t>US Department of Labor . (</a:t>
            </a:r>
            <a:r>
              <a:rPr lang="en-US" dirty="0" err="1" smtClean="0"/>
              <a:t>n.d</a:t>
            </a:r>
            <a:r>
              <a:rPr lang="en-US" dirty="0" smtClean="0"/>
              <a:t>.). American with Disabilities Act (ADA). Retrieved from https://www.dol.gov/general/topic/disability/ada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754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8.  Function effectively … community</a:t>
            </a:r>
            <a:r>
              <a:rPr lang="en-US" sz="3600" dirty="0" smtClean="0"/>
              <a:t>*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Identify how social, economic, political, and institutional forces influence nursing and higher education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Make decisions based on knowledge of historical and current trends and issues in higher education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Integrate the values of respect, collegiality, professionalism, and caring to build an organizational climate that fosters the development of learners and colleagues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Consider the goals of the nursing program and the mission of the parent institution when proposing change or managing issues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Participate on institutional and departmental committees</a:t>
            </a: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6477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>
              <a:buNone/>
            </a:pPr>
            <a:r>
              <a:rPr lang="en-US" dirty="0" smtClean="0"/>
              <a:t>*Source:  </a:t>
            </a:r>
            <a:r>
              <a:rPr lang="en-US" i="1" dirty="0" smtClean="0"/>
              <a:t>CNE Handbook Detailed Test Blueprint </a:t>
            </a:r>
            <a:r>
              <a:rPr lang="en-US" dirty="0" smtClean="0"/>
              <a:t>(2015)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Forces impacting nursing education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“Multiculturalism of society</a:t>
            </a:r>
          </a:p>
          <a:p>
            <a:r>
              <a:rPr lang="en-US" sz="3500" dirty="0" smtClean="0"/>
              <a:t>Expanding technology, including distance education</a:t>
            </a:r>
          </a:p>
          <a:p>
            <a:r>
              <a:rPr lang="en-US" sz="3500" dirty="0" smtClean="0"/>
              <a:t>Limited financial resources</a:t>
            </a:r>
          </a:p>
          <a:p>
            <a:r>
              <a:rPr lang="en-US" sz="3500" dirty="0" smtClean="0"/>
              <a:t>Nursing faculty shortage</a:t>
            </a:r>
          </a:p>
          <a:p>
            <a:r>
              <a:rPr lang="en-US" sz="3500" dirty="0" smtClean="0"/>
              <a:t>Nursing shortage</a:t>
            </a:r>
          </a:p>
          <a:p>
            <a:r>
              <a:rPr lang="en-US" sz="3500" dirty="0" smtClean="0"/>
              <a:t>Aging population</a:t>
            </a:r>
          </a:p>
          <a:p>
            <a:r>
              <a:rPr lang="en-US" sz="3500" dirty="0" smtClean="0"/>
              <a:t>Health disparities</a:t>
            </a:r>
          </a:p>
          <a:p>
            <a:r>
              <a:rPr lang="en-US" sz="3500" dirty="0" smtClean="0"/>
              <a:t>Knowledge explosion”  </a:t>
            </a:r>
            <a:r>
              <a:rPr lang="en-US" dirty="0" smtClean="0"/>
              <a:t>(</a:t>
            </a:r>
            <a:r>
              <a:rPr lang="en-US" dirty="0" err="1" smtClean="0"/>
              <a:t>Glasglow</a:t>
            </a:r>
            <a:r>
              <a:rPr lang="en-US" dirty="0" smtClean="0"/>
              <a:t>, 2013, p. 294)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Forces impacting nursing education </a:t>
            </a:r>
            <a:r>
              <a:rPr lang="en-US" sz="3600" dirty="0" smtClean="0">
                <a:solidFill>
                  <a:srgbClr val="FFC000"/>
                </a:solidFill>
              </a:rPr>
              <a:t>(cont)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“Emphasis on the “learner” instead of  the “teacher” in relation to pedagogy</a:t>
            </a:r>
          </a:p>
          <a:p>
            <a:r>
              <a:rPr lang="en-US" sz="3500" dirty="0" smtClean="0"/>
              <a:t>Increased demand for accountability</a:t>
            </a:r>
          </a:p>
          <a:p>
            <a:r>
              <a:rPr lang="en-US" sz="3500" dirty="0" smtClean="0"/>
              <a:t>Outcomes assessment</a:t>
            </a:r>
          </a:p>
          <a:p>
            <a:r>
              <a:rPr lang="en-US" sz="3500" dirty="0" smtClean="0"/>
              <a:t>Accreditation requirements</a:t>
            </a:r>
          </a:p>
          <a:p>
            <a:r>
              <a:rPr lang="en-US" sz="3500" dirty="0" smtClean="0"/>
              <a:t>Federal funding</a:t>
            </a:r>
          </a:p>
          <a:p>
            <a:r>
              <a:rPr lang="en-US" sz="3500" dirty="0" smtClean="0"/>
              <a:t>General economy</a:t>
            </a:r>
          </a:p>
          <a:p>
            <a:r>
              <a:rPr lang="en-US" sz="3500" dirty="0" smtClean="0"/>
              <a:t>Political landscape</a:t>
            </a:r>
          </a:p>
          <a:p>
            <a:r>
              <a:rPr lang="en-US" sz="3500" dirty="0" smtClean="0"/>
              <a:t>Health care reform”  </a:t>
            </a:r>
            <a:r>
              <a:rPr lang="en-US" dirty="0" smtClean="0"/>
              <a:t>(</a:t>
            </a:r>
            <a:r>
              <a:rPr lang="en-US" dirty="0" err="1" smtClean="0"/>
              <a:t>Glasglow</a:t>
            </a:r>
            <a:r>
              <a:rPr lang="en-US" dirty="0" smtClean="0"/>
              <a:t>, 2013, p. 294)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Organizations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Accreditation Commission for Education in Nursing (ACEN)</a:t>
            </a:r>
          </a:p>
          <a:p>
            <a:r>
              <a:rPr lang="en-US" dirty="0" smtClean="0"/>
              <a:t>Commission on Collegiate Nursing Education (CCNE) – affiliated with American Association of Colleges of Nursing</a:t>
            </a:r>
          </a:p>
          <a:p>
            <a:r>
              <a:rPr lang="en-US" dirty="0" smtClean="0"/>
              <a:t>Commission for Nursing Education Accreditation (CNEA) –affiliated with National League for Nursing</a:t>
            </a:r>
          </a:p>
          <a:p>
            <a:r>
              <a:rPr lang="en-US" dirty="0" smtClean="0"/>
              <a:t>Higher Learning Commission  (HLC) – regional accreditation of colleges and universities</a:t>
            </a:r>
          </a:p>
          <a:p>
            <a:r>
              <a:rPr lang="en-US" dirty="0" smtClean="0"/>
              <a:t>Department of Education  -federal laws related to funding </a:t>
            </a:r>
          </a:p>
          <a:p>
            <a:r>
              <a:rPr lang="en-US" dirty="0" smtClean="0"/>
              <a:t>U.S. Department of Labor - Americans with Disabilities Act (ADA)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IOM </a:t>
            </a:r>
            <a:r>
              <a:rPr lang="en-US" i="1" dirty="0" smtClean="0">
                <a:solidFill>
                  <a:srgbClr val="FFC000"/>
                </a:solidFill>
              </a:rPr>
              <a:t>Future of Nursing Report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ambria" pitchFamily="18" charset="0"/>
              </a:rPr>
              <a:t>“1</a:t>
            </a:r>
            <a:r>
              <a:rPr lang="en-US" sz="2800" dirty="0" smtClean="0">
                <a:latin typeface="Calibri" pitchFamily="34" charset="0"/>
              </a:rPr>
              <a:t>. Nurses should practice to the full extent of their education and training.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2. Nurses should achieve higher levels of education and training through an improved education system that promotes seamless academic progression.  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3. Nurses should be full partners, with physicians and other health professionals, in redesigning health care in the United States.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4. Effective workforce planning and policy making require better data collection and an improved information infrastructure” (IOM, 2011, p. 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Partnerships and interdisciplinary collaboration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Interdisciplinary teams</a:t>
            </a:r>
          </a:p>
          <a:p>
            <a:r>
              <a:rPr lang="en-US" sz="3200" dirty="0" smtClean="0"/>
              <a:t>Dedicated education units (DEUs)</a:t>
            </a:r>
          </a:p>
          <a:p>
            <a:r>
              <a:rPr lang="en-US" sz="3200" dirty="0" smtClean="0"/>
              <a:t>Service learning to the underserved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Academic Considerations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Governance - department and college level committees</a:t>
            </a:r>
          </a:p>
          <a:p>
            <a:pPr lvl="1"/>
            <a:r>
              <a:rPr lang="en-US" sz="3000" dirty="0" smtClean="0">
                <a:latin typeface="Calibri" pitchFamily="34" charset="0"/>
              </a:rPr>
              <a:t>Curriculum</a:t>
            </a:r>
          </a:p>
          <a:p>
            <a:pPr lvl="1"/>
            <a:r>
              <a:rPr lang="en-US" sz="3000" dirty="0" smtClean="0">
                <a:latin typeface="Calibri" pitchFamily="34" charset="0"/>
              </a:rPr>
              <a:t>Academic Policy</a:t>
            </a:r>
          </a:p>
          <a:p>
            <a:r>
              <a:rPr lang="en-US" sz="3200" dirty="0" smtClean="0">
                <a:latin typeface="Calibri" pitchFamily="34" charset="0"/>
              </a:rPr>
              <a:t>Faculty development</a:t>
            </a:r>
          </a:p>
          <a:p>
            <a:r>
              <a:rPr lang="en-US" sz="3200" dirty="0" smtClean="0">
                <a:latin typeface="Calibri" pitchFamily="34" charset="0"/>
              </a:rPr>
              <a:t>Mentor</a:t>
            </a:r>
            <a:endParaRPr lang="en-US" sz="3200" dirty="0" smtClean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</a:rPr>
              <a:t>Academic Considerations </a:t>
            </a:r>
            <a:r>
              <a:rPr lang="en-US" sz="4400" dirty="0" smtClean="0">
                <a:solidFill>
                  <a:srgbClr val="FFC000"/>
                </a:solidFill>
              </a:rPr>
              <a:t>(Cont)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3600" dirty="0" smtClean="0">
                <a:latin typeface="Calibri" pitchFamily="34" charset="0"/>
              </a:rPr>
              <a:t>Promotion in Rank</a:t>
            </a:r>
          </a:p>
          <a:p>
            <a:pPr lvl="1"/>
            <a:r>
              <a:rPr lang="en-US" sz="3600" dirty="0" smtClean="0">
                <a:latin typeface="Calibri" pitchFamily="34" charset="0"/>
              </a:rPr>
              <a:t>Instructor</a:t>
            </a:r>
          </a:p>
          <a:p>
            <a:pPr lvl="1"/>
            <a:r>
              <a:rPr lang="en-US" sz="3600" dirty="0" smtClean="0">
                <a:latin typeface="Calibri" pitchFamily="34" charset="0"/>
              </a:rPr>
              <a:t>Assistant  Professor</a:t>
            </a:r>
          </a:p>
          <a:p>
            <a:pPr lvl="1"/>
            <a:r>
              <a:rPr lang="en-US" sz="3600" dirty="0" smtClean="0">
                <a:latin typeface="Calibri" pitchFamily="34" charset="0"/>
              </a:rPr>
              <a:t>Associate Professor</a:t>
            </a:r>
          </a:p>
          <a:p>
            <a:pPr lvl="1"/>
            <a:r>
              <a:rPr lang="en-US" sz="3600" dirty="0" smtClean="0">
                <a:latin typeface="Calibri" pitchFamily="34" charset="0"/>
              </a:rPr>
              <a:t>Professor 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746</Words>
  <Application>Microsoft Office PowerPoint</Application>
  <PresentationFormat>On-screen Show (4:3)</PresentationFormat>
  <Paragraphs>79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8.  Function effectively within the organizational environment and academic community*</vt:lpstr>
      <vt:lpstr>8.  Function effectively … community* </vt:lpstr>
      <vt:lpstr>Forces impacting nursing education</vt:lpstr>
      <vt:lpstr>Forces impacting nursing education (cont)</vt:lpstr>
      <vt:lpstr>Organizations</vt:lpstr>
      <vt:lpstr>IOM Future of Nursing Report</vt:lpstr>
      <vt:lpstr>Partnerships and interdisciplinary collaboration</vt:lpstr>
      <vt:lpstr>Academic Considerations</vt:lpstr>
      <vt:lpstr>Academic Considerations (Cont)</vt:lpstr>
      <vt:lpstr>8.  Functioning effectively in the institutional environment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 Function effectively within the organizational environment and academic community*</dc:title>
  <dc:creator>mpartus</dc:creator>
  <cp:lastModifiedBy>mpartus</cp:lastModifiedBy>
  <cp:revision>51</cp:revision>
  <dcterms:created xsi:type="dcterms:W3CDTF">2016-05-20T21:27:52Z</dcterms:created>
  <dcterms:modified xsi:type="dcterms:W3CDTF">2016-05-21T20:16:41Z</dcterms:modified>
</cp:coreProperties>
</file>