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8" r:id="rId2"/>
    <p:sldId id="256" r:id="rId3"/>
    <p:sldId id="297" r:id="rId4"/>
    <p:sldId id="282" r:id="rId5"/>
    <p:sldId id="279" r:id="rId6"/>
    <p:sldId id="280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2" r:id="rId16"/>
    <p:sldId id="293" r:id="rId17"/>
    <p:sldId id="283" r:id="rId18"/>
    <p:sldId id="294" r:id="rId19"/>
    <p:sldId id="271" r:id="rId20"/>
    <p:sldId id="272" r:id="rId21"/>
    <p:sldId id="295" r:id="rId22"/>
    <p:sldId id="296" r:id="rId23"/>
    <p:sldId id="298" r:id="rId24"/>
    <p:sldId id="299" r:id="rId25"/>
    <p:sldId id="300" r:id="rId26"/>
    <p:sldId id="30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561" autoAdjust="0"/>
  </p:normalViewPr>
  <p:slideViewPr>
    <p:cSldViewPr>
      <p:cViewPr varScale="1">
        <p:scale>
          <a:sx n="74" d="100"/>
          <a:sy n="74" d="100"/>
        </p:scale>
        <p:origin x="126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633547-0180-4793-A714-9F706E39204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250F2-C3A9-4EE4-8F01-7986CEE78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3A2E43-4BC3-4500-B997-BBBEC49F2C5F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452EDA-B5ED-4B31-85CE-929C81F9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3048000" cy="1524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53340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C PP Template 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90F9-E1A5-475C-AC3A-4DC7BB9625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DDF4-520B-4E9F-831E-81C5EAAFBF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Nuggets about ‘teaching’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longer I am employed as a professor the more unsure I become as to what a teacher is supposed to do.</a:t>
            </a:r>
          </a:p>
          <a:p>
            <a:r>
              <a:rPr lang="en-US" dirty="0" smtClean="0"/>
              <a:t>Everyone is obsessed with teaching…but what about learning?</a:t>
            </a:r>
          </a:p>
          <a:p>
            <a:r>
              <a:rPr lang="en-US" dirty="0" smtClean="0"/>
              <a:t>Carl Rogers: Nothing of value can be taught, but much value can be learned</a:t>
            </a:r>
          </a:p>
          <a:p>
            <a:r>
              <a:rPr lang="en-US" dirty="0" smtClean="0"/>
              <a:t>Substitute “learn” for “teach” as in “those who can do, those who can’t </a:t>
            </a:r>
            <a:r>
              <a:rPr lang="en-US" b="1" dirty="0" smtClean="0">
                <a:solidFill>
                  <a:srgbClr val="7030A0"/>
                </a:solidFill>
              </a:rPr>
              <a:t>learn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Teachers require learners to survive; learners don’t require teachers</a:t>
            </a:r>
          </a:p>
          <a:p>
            <a:r>
              <a:rPr lang="en-US" dirty="0" smtClean="0"/>
              <a:t>We can’t accept responsibility for learning. What students learn is up to them…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267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Use those apps!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2" y="1524000"/>
            <a:ext cx="5384800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4115277" cy="39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right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are you trying to learn” and not “what are you doing.” </a:t>
            </a:r>
          </a:p>
          <a:p>
            <a:r>
              <a:rPr lang="en-US" dirty="0" smtClean="0"/>
              <a:t>The latter may reveal that one is completing a worksheet.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right learners!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 very quickly who I can look to elaborate on learning obstacles, or I catch them at the end of class and this might inform the next session.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</a:t>
            </a:r>
            <a:r>
              <a:rPr lang="en-US" dirty="0" err="1" smtClean="0"/>
              <a:t>presos</a:t>
            </a:r>
            <a:r>
              <a:rPr lang="en-US" dirty="0" smtClean="0"/>
              <a:t>, elevator pitches, a ‘tweet’-like summary of learning can help and make the check-in more fun.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exit ticket…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folks leave class ask them to post to an app (</a:t>
            </a:r>
            <a:r>
              <a:rPr lang="en-US" dirty="0" err="1" smtClean="0"/>
              <a:t>polleverywhere</a:t>
            </a:r>
            <a:r>
              <a:rPr lang="en-US" dirty="0" smtClean="0"/>
              <a:t>) or leave a written comment about how </a:t>
            </a:r>
            <a:r>
              <a:rPr lang="en-US" b="1" dirty="0" smtClean="0">
                <a:solidFill>
                  <a:srgbClr val="0000FF"/>
                </a:solidFill>
              </a:rPr>
              <a:t>confident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they are in their learning. </a:t>
            </a:r>
          </a:p>
          <a:p>
            <a:r>
              <a:rPr lang="en-US" dirty="0" smtClean="0"/>
              <a:t>Ask a </a:t>
            </a:r>
            <a:r>
              <a:rPr lang="en-US" b="1" dirty="0" smtClean="0">
                <a:solidFill>
                  <a:srgbClr val="0000FF"/>
                </a:solidFill>
              </a:rPr>
              <a:t>content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question too and learn where the potential pain points are </a:t>
            </a:r>
            <a:r>
              <a:rPr lang="en-US" dirty="0" smtClean="0"/>
              <a:t>to inform </a:t>
            </a:r>
            <a:r>
              <a:rPr lang="en-US" dirty="0" smtClean="0"/>
              <a:t>the next lesson or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Hil</a:t>
            </a:r>
            <a:r>
              <a:rPr lang="en-US" dirty="0" smtClean="0"/>
              <a:t> – online course, graduate, progressive case</a:t>
            </a:r>
          </a:p>
          <a:p>
            <a:endParaRPr lang="en-US" dirty="0"/>
          </a:p>
          <a:p>
            <a:r>
              <a:rPr lang="en-US" dirty="0" err="1" smtClean="0"/>
              <a:t>Lw</a:t>
            </a:r>
            <a:r>
              <a:rPr lang="en-US" dirty="0" smtClean="0"/>
              <a:t> – in class progressive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Assignment parts turned in at different times</a:t>
            </a:r>
          </a:p>
          <a:p>
            <a:r>
              <a:rPr lang="en-US" dirty="0" smtClean="0"/>
              <a:t>Periodic “check in” with students to evaluate what is working well/poorly</a:t>
            </a:r>
          </a:p>
          <a:p>
            <a:r>
              <a:rPr lang="en-US" dirty="0" smtClean="0"/>
              <a:t> Student led synchronous session on variety of topics</a:t>
            </a:r>
          </a:p>
          <a:p>
            <a:r>
              <a:rPr lang="en-US" dirty="0" smtClean="0"/>
              <a:t>Synchronous session to address difficult concepts asking students to give feedback on what they learned in </a:t>
            </a:r>
            <a:r>
              <a:rPr lang="en-US" smtClean="0"/>
              <a:t>real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Shhh</a:t>
            </a:r>
            <a:r>
              <a:rPr lang="en-US" dirty="0" smtClean="0"/>
              <a:t>…want to know a secret?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We’ve been talking about </a:t>
            </a:r>
            <a:r>
              <a:rPr lang="en-US" dirty="0" smtClean="0">
                <a:solidFill>
                  <a:srgbClr val="FF0000"/>
                </a:solidFill>
              </a:rPr>
              <a:t>formative assessment</a:t>
            </a:r>
            <a:r>
              <a:rPr lang="en-US" dirty="0" smtClean="0"/>
              <a:t>! Had we opened with those words would you feel differently about our work…or even attended in the first place?</a:t>
            </a:r>
          </a:p>
          <a:p>
            <a:r>
              <a:rPr lang="en-US" dirty="0" smtClean="0"/>
              <a:t>Also, these check-ins don’t take the place of summative assessment, or grading, but it can help you achieve these outcomes!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72250"/>
          </a:xfrm>
        </p:spPr>
      </p:pic>
    </p:spTree>
    <p:extLst>
      <p:ext uri="{BB962C8B-B14F-4D97-AF65-F5344CB8AC3E}">
        <p14:creationId xmlns:p14="http://schemas.microsoft.com/office/powerpoint/2010/main" val="3092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0"/>
            <a:ext cx="76962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Making learning visible: Using formal and informal tools to know where students really are!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" y="3429000"/>
            <a:ext cx="4770120" cy="10668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February, 2018, Lunch and Learn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Brought to you by your friends </a:t>
            </a:r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Dr. Hilary Applequist and Larry Hughes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890"/>
            <a:ext cx="6158917" cy="586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62890"/>
            <a:ext cx="1878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do you know where your learners are at exercise (break out)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Pull back together and talk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ask the group (don’t think we need a breakout) if modality matters…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Here, we share what we do and close the loop on a couple of the breakout topics.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Following is a set of specific tools. The slides are just to organize my thoughts. I won’t hit them with all of this.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6000" dirty="0"/>
              <a:t>45 minute lecture on the circulatory system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7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5400" dirty="0"/>
              <a:t>Watch video series, in class, over AIDET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5400" dirty="0"/>
              <a:t>In class case, list three differential diagnoses for a set of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In class case, in teams, formulate a series of questions in response to a cryptic case scenario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know? Table talk!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45 minute lecture on the circulatory system</a:t>
            </a:r>
          </a:p>
          <a:p>
            <a:pPr lvl="2"/>
            <a:r>
              <a:rPr lang="en-US" dirty="0"/>
              <a:t>Watch video series, in class, over AIDET</a:t>
            </a:r>
          </a:p>
          <a:p>
            <a:pPr lvl="2"/>
            <a:r>
              <a:rPr lang="en-US" dirty="0"/>
              <a:t>In class case, list three differential diagnoses for a set of conditions</a:t>
            </a:r>
          </a:p>
          <a:p>
            <a:pPr lvl="2"/>
            <a:r>
              <a:rPr lang="en-US" dirty="0"/>
              <a:t>In class case, in teams, formulate a series of questions in response to a cryptic case </a:t>
            </a:r>
            <a:r>
              <a:rPr lang="en-US" dirty="0" smtClean="0"/>
              <a:t>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Following is a variety of tools to see where learners are 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quizzes, but don’t call them that</a:t>
            </a:r>
          </a:p>
          <a:p>
            <a:pPr marL="0" indent="0">
              <a:buNone/>
            </a:pPr>
            <a:r>
              <a:rPr lang="en-US" dirty="0" smtClean="0"/>
              <a:t>Red, yellow, green?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topligh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540000"/>
            <a:ext cx="1990725" cy="177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 at the start of class, ‘what are we going to learn’ and not ‘what am I going to teach.’</a:t>
            </a:r>
          </a:p>
          <a:p>
            <a:pPr lvl="1"/>
            <a:r>
              <a:rPr lang="en-US" dirty="0" smtClean="0"/>
              <a:t>Then identify learning targets and checkpoints for ascertaining understanding</a:t>
            </a:r>
          </a:p>
          <a:p>
            <a:pPr lvl="1"/>
            <a:r>
              <a:rPr lang="en-US" dirty="0" smtClean="0"/>
              <a:t>Chunk complex content from lectures</a:t>
            </a:r>
          </a:p>
          <a:p>
            <a:pPr lvl="1"/>
            <a:r>
              <a:rPr lang="en-US" dirty="0" smtClean="0"/>
              <a:t>Follow-up to </a:t>
            </a:r>
            <a:r>
              <a:rPr lang="en-US" dirty="0" err="1" smtClean="0"/>
              <a:t>groupwork</a:t>
            </a:r>
            <a:r>
              <a:rPr lang="en-US" dirty="0" smtClean="0"/>
              <a:t> or brainstorming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in the moment!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learn much through observation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Are they using domain-specific terminology? </a:t>
            </a:r>
          </a:p>
          <a:p>
            <a:pPr lvl="1"/>
            <a:r>
              <a:rPr lang="en-US" dirty="0" smtClean="0"/>
              <a:t>What do their notes look like?</a:t>
            </a:r>
          </a:p>
        </p:txBody>
      </p:sp>
    </p:spTree>
    <p:extLst>
      <p:ext uri="{BB962C8B-B14F-4D97-AF65-F5344CB8AC3E}">
        <p14:creationId xmlns:p14="http://schemas.microsoft.com/office/powerpoint/2010/main" val="2540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Checkpoint…caution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that your check-ins are relevant to what you’re working on! </a:t>
            </a:r>
          </a:p>
          <a:p>
            <a:r>
              <a:rPr lang="en-US" dirty="0" smtClean="0"/>
              <a:t>Using whiteboards in Steelcase to illustrate a formula or equation is more useful that asking for a narrative.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sticky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each person to write an answer on a sticky note. Then post them on a continuum showing how confident they are with their answers. Used at the start of class to guide that day’s work. I do this in statistics.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778</Words>
  <Application>Microsoft Office PowerPoint</Application>
  <PresentationFormat>On-screen Show (4:3)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Nuggets about ‘teaching’</vt:lpstr>
      <vt:lpstr>Making learning visible: Using formal and informal tools to know where students really are! </vt:lpstr>
      <vt:lpstr>How do you know? Table talk!</vt:lpstr>
      <vt:lpstr>Following is a variety of tools to see where learners are at…</vt:lpstr>
      <vt:lpstr>PowerPoint Presentation</vt:lpstr>
      <vt:lpstr>It’s all about design</vt:lpstr>
      <vt:lpstr>Be in the moment!</vt:lpstr>
      <vt:lpstr>Checkpoint…caution</vt:lpstr>
      <vt:lpstr>The sticky note</vt:lpstr>
      <vt:lpstr>Use those apps!</vt:lpstr>
      <vt:lpstr>Ask the right questions…</vt:lpstr>
      <vt:lpstr>Ask the right learners! </vt:lpstr>
      <vt:lpstr>The debrief</vt:lpstr>
      <vt:lpstr>And the exit ticket…</vt:lpstr>
      <vt:lpstr>What we do…</vt:lpstr>
      <vt:lpstr>Online Tips</vt:lpstr>
      <vt:lpstr>Shhh…want to know a secret?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ebillin</dc:creator>
  <cp:lastModifiedBy>Hughes, LW</cp:lastModifiedBy>
  <cp:revision>57</cp:revision>
  <cp:lastPrinted>2018-02-28T14:17:49Z</cp:lastPrinted>
  <dcterms:created xsi:type="dcterms:W3CDTF">2014-09-10T18:48:26Z</dcterms:created>
  <dcterms:modified xsi:type="dcterms:W3CDTF">2018-02-28T15:15:32Z</dcterms:modified>
</cp:coreProperties>
</file>