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78" r:id="rId4"/>
    <p:sldId id="279" r:id="rId5"/>
    <p:sldId id="280" r:id="rId6"/>
    <p:sldId id="277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NMC_Blu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DF755-4C97-478B-BDD4-0E4F6A70D265}" type="datetimeFigureOut">
              <a:rPr lang="en-US"/>
              <a:pPr>
                <a:defRPr/>
              </a:pPr>
              <a:t>11/12/2017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EC41D-4D16-48E8-85F1-C5CE520C35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278853"/>
      </p:ext>
    </p:extLst>
  </p:cSld>
  <p:clrMapOvr>
    <a:masterClrMapping/>
  </p:clrMapOvr>
  <p:transition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24CB1-F805-4B68-B4A0-3ACDAC52AEE5}" type="datetimeFigureOut">
              <a:rPr lang="en-US"/>
              <a:pPr>
                <a:defRPr/>
              </a:pPr>
              <a:t>11/12/2017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201FE-1046-4F55-9F09-6ABC018B7F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434840"/>
      </p:ext>
    </p:extLst>
  </p:cSld>
  <p:clrMapOvr>
    <a:masterClrMapping/>
  </p:clrMapOvr>
  <p:transition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NMC_Blu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FBF58-18F8-4A28-84CF-4E67BE876088}" type="datetimeFigureOut">
              <a:rPr lang="en-US"/>
              <a:pPr>
                <a:defRPr/>
              </a:pPr>
              <a:t>11/12/2017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50E56-FE52-4FC0-AC9D-DF43265CD5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671906"/>
      </p:ext>
    </p:extLst>
  </p:cSld>
  <p:clrMapOvr>
    <a:masterClrMapping/>
  </p:clrMapOvr>
  <p:transition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NMC_TextSlid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6084888"/>
            <a:ext cx="1487488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229600" cy="4419600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B1515-1572-4855-A46A-5B0C80984906}" type="datetimeFigureOut">
              <a:rPr lang="en-US"/>
              <a:pPr>
                <a:defRPr/>
              </a:pPr>
              <a:t>11/12/2017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CC0E6-8406-4B40-B3C5-67FD83A3D6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261721"/>
      </p:ext>
    </p:extLst>
  </p:cSld>
  <p:clrMapOvr>
    <a:masterClrMapping/>
  </p:clrMapOvr>
  <p:transition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NMC_TextSlid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6084888"/>
            <a:ext cx="1487488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 sz="2400"/>
            </a:lvl2pPr>
            <a:lvl3pPr>
              <a:defRPr sz="2000"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 sz="1800"/>
            </a:lvl4pPr>
            <a:lvl5pPr>
              <a:defRPr sz="18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 sz="2400"/>
            </a:lvl2pPr>
            <a:lvl3pPr>
              <a:defRPr sz="2000"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 sz="1800"/>
            </a:lvl4pPr>
            <a:lvl5pPr>
              <a:defRPr sz="18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0DBED-3B01-443E-B690-D72A26C793B8}" type="datetimeFigureOut">
              <a:rPr lang="en-US"/>
              <a:pPr>
                <a:defRPr/>
              </a:pPr>
              <a:t>11/12/2017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E3607-9A9E-4762-A014-BB68BDAE31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865133"/>
      </p:ext>
    </p:extLst>
  </p:cSld>
  <p:clrMapOvr>
    <a:masterClrMapping/>
  </p:clrMapOvr>
  <p:transition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NMC_TextSlid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6084888"/>
            <a:ext cx="1487488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B45C7-D8DB-461E-A495-1492B6AE9480}" type="datetimeFigureOut">
              <a:rPr lang="en-US"/>
              <a:pPr>
                <a:defRPr/>
              </a:pPr>
              <a:t>11/12/2017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ECC54-A483-4EBB-8A91-D4EA394B1A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058019"/>
      </p:ext>
    </p:extLst>
  </p:cSld>
  <p:clrMapOvr>
    <a:masterClrMapping/>
  </p:clrMapOvr>
  <p:transition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NMC_TextSlid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6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D249B-8753-4B70-8D7A-301E008C2CF2}" type="datetimeFigureOut">
              <a:rPr lang="en-US"/>
              <a:pPr>
                <a:defRPr/>
              </a:pPr>
              <a:t>11/12/2017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6B4A3-F6B0-4512-8FEA-2FA2D7720C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045315"/>
      </p:ext>
    </p:extLst>
  </p:cSld>
  <p:clrMapOvr>
    <a:masterClrMapping/>
  </p:clrMapOvr>
  <p:transition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NMC_TextSlid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6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6084888"/>
            <a:ext cx="1487488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9648A-23D5-496B-B08F-5A90FEF3A26B}" type="datetimeFigureOut">
              <a:rPr lang="en-US"/>
              <a:pPr>
                <a:defRPr/>
              </a:pPr>
              <a:t>11/12/2017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752AB-FD4A-4789-8FE6-FB668157C0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878965"/>
      </p:ext>
    </p:extLst>
  </p:cSld>
  <p:clrMapOvr>
    <a:masterClrMapping/>
  </p:clrMapOvr>
  <p:transition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NMC_TextSlid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6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6084888"/>
            <a:ext cx="1487488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64E81-BA42-4217-BC0A-965064992A42}" type="datetimeFigureOut">
              <a:rPr lang="en-US"/>
              <a:pPr>
                <a:defRPr/>
              </a:pPr>
              <a:t>11/12/2017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002BF-9400-4BE9-B9A6-8179453D2F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817827"/>
      </p:ext>
    </p:extLst>
  </p:cSld>
  <p:clrMapOvr>
    <a:masterClrMapping/>
  </p:clrMapOvr>
  <p:transition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95BDF-46D3-48A6-BA72-2D1FB869D837}" type="datetimeFigureOut">
              <a:rPr lang="en-US"/>
              <a:pPr>
                <a:defRPr/>
              </a:pPr>
              <a:t>11/12/2017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C20D8-6DC0-4F84-8271-3BB37A0C9E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665376"/>
      </p:ext>
    </p:extLst>
  </p:cSld>
  <p:clrMapOvr>
    <a:masterClrMapping/>
  </p:clrMapOvr>
  <p:transition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NMC_TextSlide.jp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6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31A718E-590E-4836-ABBF-E241DB3B25D2}" type="datetimeFigureOut">
              <a:rPr lang="en-US"/>
              <a:pPr>
                <a:defRPr/>
              </a:pPr>
              <a:t>11/12/2017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EDF70E7-301A-4680-9413-D30DBBE284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2" name="Picture 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6084888"/>
            <a:ext cx="1487488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86" r:id="rId9"/>
    <p:sldLayoutId id="2147483687" r:id="rId10"/>
  </p:sldLayoutIdLst>
  <p:transition>
    <p:diamond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17375E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7375E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7375E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7375E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7375E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7375E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7375E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7375E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7375E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17375E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17375E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17375E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17375E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17375E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5400" dirty="0"/>
              <a:t>Understanding the Flipped Classroom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Presenter: Emily Barr OTD, OTR/L, BCG</a:t>
            </a:r>
          </a:p>
        </p:txBody>
      </p:sp>
    </p:spTree>
  </p:cSld>
  <p:clrMapOvr>
    <a:masterClrMapping/>
  </p:clrMapOvr>
  <p:transition>
    <p:diamond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CBB52-C30C-424F-8761-5CA42DDF4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Intentional 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B62EC-521D-476F-BD06-728D77E833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Determining what instructors need to teach and what students should explore on their own</a:t>
            </a:r>
          </a:p>
          <a:p>
            <a:r>
              <a:rPr lang="en-US" sz="2800" dirty="0"/>
              <a:t>Maximize classroom time to promote active learning</a:t>
            </a:r>
          </a:p>
          <a:p>
            <a:r>
              <a:rPr lang="en-US" sz="2800" dirty="0"/>
              <a:t>Checkpoints: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Do I prioritize concepts used in lecture for learners to access on their own?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Do I create relevant content for my students?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Do I make content accessible and relevant to all students?</a:t>
            </a:r>
          </a:p>
          <a:p>
            <a:pPr lvl="1"/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011836"/>
      </p:ext>
    </p:extLst>
  </p:cSld>
  <p:clrMapOvr>
    <a:masterClrMapping/>
  </p:clrMapOvr>
  <p:transition>
    <p:diamond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DBB23-B3F1-4DC3-AE93-77DC904AC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Professional Educator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13E26-0594-4D55-AE7F-81C6111AE5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Continuously observing students and providing feedback relevant in the moment</a:t>
            </a:r>
          </a:p>
          <a:p>
            <a:r>
              <a:rPr lang="en-US" sz="2400" dirty="0"/>
              <a:t>Tolerate controlled chaos in the classroom</a:t>
            </a:r>
          </a:p>
          <a:p>
            <a:r>
              <a:rPr lang="en-US" sz="2400" dirty="0"/>
              <a:t>Less prominent roles in the flipped learning model</a:t>
            </a:r>
          </a:p>
          <a:p>
            <a:r>
              <a:rPr lang="en-US" sz="2400" dirty="0"/>
              <a:t>Checkpoints: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Do I make myself available to all students in real time as needed?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Do I conduct assessments during class time through observation to make adjustments for the future?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Do I collaborate with other educators to maximize my performance?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43614"/>
      </p:ext>
    </p:extLst>
  </p:cSld>
  <p:clrMapOvr>
    <a:masterClrMapping/>
  </p:clrMapOvr>
  <p:transition>
    <p:diamond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CAE5C-4392-430B-BA3C-3DB0F903F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Strategies for Developing Effective Hybrid Courses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B6CB8-490E-47C9-BC1C-E1CA46DFF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Learning Through Discussion (LTD): adapted from William Fawcett Hill</a:t>
            </a:r>
          </a:p>
          <a:p>
            <a:r>
              <a:rPr lang="en-US" sz="2400" dirty="0"/>
              <a:t>8-step process for students to work through</a:t>
            </a:r>
          </a:p>
          <a:p>
            <a:pPr lvl="1"/>
            <a:r>
              <a:rPr lang="en-US" sz="2000" dirty="0"/>
              <a:t>Define terms and concepts</a:t>
            </a:r>
          </a:p>
          <a:p>
            <a:pPr lvl="1"/>
            <a:r>
              <a:rPr lang="en-US" sz="2000" dirty="0"/>
              <a:t>Statement of author’s message</a:t>
            </a:r>
          </a:p>
          <a:p>
            <a:pPr lvl="1"/>
            <a:r>
              <a:rPr lang="en-US" sz="2000" dirty="0"/>
              <a:t>Identify major themes</a:t>
            </a:r>
          </a:p>
          <a:p>
            <a:pPr lvl="1"/>
            <a:r>
              <a:rPr lang="en-US" sz="2000" dirty="0"/>
              <a:t>Allocation of time</a:t>
            </a:r>
          </a:p>
          <a:p>
            <a:pPr lvl="1"/>
            <a:r>
              <a:rPr lang="en-US" sz="2000" dirty="0"/>
              <a:t>Discussion of major themes and subtopics</a:t>
            </a:r>
          </a:p>
          <a:p>
            <a:pPr lvl="1"/>
            <a:r>
              <a:rPr lang="en-US" sz="2000" dirty="0"/>
              <a:t>Integration of material with other knowledge</a:t>
            </a:r>
          </a:p>
          <a:p>
            <a:pPr lvl="1"/>
            <a:r>
              <a:rPr lang="en-US" sz="2000" dirty="0"/>
              <a:t>Application of material</a:t>
            </a:r>
          </a:p>
          <a:p>
            <a:pPr lvl="1"/>
            <a:r>
              <a:rPr lang="en-US" sz="2000" dirty="0"/>
              <a:t>Evaluation of author’s presentation</a:t>
            </a:r>
          </a:p>
        </p:txBody>
      </p:sp>
    </p:spTree>
    <p:extLst>
      <p:ext uri="{BB962C8B-B14F-4D97-AF65-F5344CB8AC3E}">
        <p14:creationId xmlns:p14="http://schemas.microsoft.com/office/powerpoint/2010/main" val="757929393"/>
      </p:ext>
    </p:extLst>
  </p:cSld>
  <p:clrMapOvr>
    <a:masterClrMapping/>
  </p:clrMapOvr>
  <p:transition>
    <p:diamond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1233C-2368-49BD-B99D-D0375493D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Strategies for Developing Effective Hybrid Courses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0B8947-184C-47A6-A223-F0B2FB8558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Create strong learning objectives</a:t>
            </a:r>
          </a:p>
          <a:p>
            <a:r>
              <a:rPr lang="en-US" sz="1800" dirty="0"/>
              <a:t>Each objective should have a criteria for how it has been accomplished and an activity outlined for knowledge checking</a:t>
            </a:r>
          </a:p>
          <a:p>
            <a:r>
              <a:rPr lang="en-US" sz="1800" dirty="0"/>
              <a:t>Discussion posts: biggest complaint from students is that instructors do not read them or provide any feedback</a:t>
            </a:r>
          </a:p>
          <a:p>
            <a:r>
              <a:rPr lang="en-US" sz="1800" dirty="0"/>
              <a:t>Timeliness of feedback is another common student complaint</a:t>
            </a:r>
          </a:p>
          <a:p>
            <a:r>
              <a:rPr lang="en-US" sz="1800" dirty="0"/>
              <a:t>Set clear instructions on assignments, discussion posts, and activities to be completed</a:t>
            </a:r>
          </a:p>
          <a:p>
            <a:r>
              <a:rPr lang="en-US" sz="1800" dirty="0"/>
              <a:t>Give students a measure for self checking: “If you got an 8/10 on this assignment, you are absorbing the material”</a:t>
            </a:r>
          </a:p>
          <a:p>
            <a:r>
              <a:rPr lang="en-US" sz="1800" dirty="0"/>
              <a:t>Explain the purpose of activities- avoid busy work</a:t>
            </a:r>
          </a:p>
          <a:p>
            <a:r>
              <a:rPr lang="en-US" sz="1800" dirty="0"/>
              <a:t>Add supplemental information for topics that are not required</a:t>
            </a:r>
          </a:p>
          <a:p>
            <a:r>
              <a:rPr lang="en-US" sz="1800" dirty="0"/>
              <a:t>Give content that increases student interaction and engagement with one another</a:t>
            </a:r>
          </a:p>
          <a:p>
            <a:r>
              <a:rPr lang="en-US" sz="1800" dirty="0"/>
              <a:t>Knowledge checks</a:t>
            </a:r>
          </a:p>
          <a:p>
            <a:r>
              <a:rPr lang="en-US" sz="1800" dirty="0"/>
              <a:t>Tools in myMethodist</a:t>
            </a:r>
          </a:p>
        </p:txBody>
      </p:sp>
    </p:spTree>
    <p:extLst>
      <p:ext uri="{BB962C8B-B14F-4D97-AF65-F5344CB8AC3E}">
        <p14:creationId xmlns:p14="http://schemas.microsoft.com/office/powerpoint/2010/main" val="2923544971"/>
      </p:ext>
    </p:extLst>
  </p:cSld>
  <p:clrMapOvr>
    <a:masterClrMapping/>
  </p:clrMapOvr>
  <p:transition>
    <p:diamond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F9453-F663-4F13-A2A1-C4E661B01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32C97A-5BC2-444C-9ECB-E51C5FFB59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Flipped Learning Network (FLN). (2014). The Four Pillars of F-L-I-P</a:t>
            </a:r>
          </a:p>
          <a:p>
            <a:r>
              <a:rPr lang="en-US" dirty="0"/>
              <a:t>Cohen, LeoNora M. (1999). </a:t>
            </a:r>
            <a:r>
              <a:rPr lang="en-US" i="1" dirty="0"/>
              <a:t>Educational Philosophies Self-Assessment. </a:t>
            </a:r>
            <a:r>
              <a:rPr lang="en-US" dirty="0"/>
              <a:t>Oregon State University-School of Education. </a:t>
            </a:r>
          </a:p>
          <a:p>
            <a:r>
              <a:rPr lang="en-US" dirty="0"/>
              <a:t>Hill, William Fawcett. (1977). </a:t>
            </a:r>
            <a:r>
              <a:rPr lang="en-US" i="1" dirty="0"/>
              <a:t>Learning Through Discussion. </a:t>
            </a:r>
            <a:r>
              <a:rPr lang="en-US" dirty="0"/>
              <a:t>Sage Publications.</a:t>
            </a:r>
          </a:p>
        </p:txBody>
      </p:sp>
    </p:spTree>
    <p:extLst>
      <p:ext uri="{BB962C8B-B14F-4D97-AF65-F5344CB8AC3E}">
        <p14:creationId xmlns:p14="http://schemas.microsoft.com/office/powerpoint/2010/main" val="781471270"/>
      </p:ext>
    </p:extLst>
  </p:cSld>
  <p:clrMapOvr>
    <a:masterClrMapping/>
  </p:clrMapOvr>
  <p:transition>
    <p:diamond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Learning Objectives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>
                <a:solidFill>
                  <a:srgbClr val="17375E"/>
                </a:solidFill>
              </a:rPr>
              <a:t>Defining and understanding the difference between the flipped classroom and flipped learning</a:t>
            </a:r>
          </a:p>
          <a:p>
            <a:r>
              <a:rPr lang="en-US" altLang="en-US" sz="2800" dirty="0">
                <a:solidFill>
                  <a:srgbClr val="17375E"/>
                </a:solidFill>
              </a:rPr>
              <a:t>Strategies for developing effective hybrid and flipped classrooms</a:t>
            </a:r>
          </a:p>
          <a:p>
            <a:r>
              <a:rPr lang="en-US" altLang="en-US" sz="2800" dirty="0">
                <a:solidFill>
                  <a:srgbClr val="17375E"/>
                </a:solidFill>
              </a:rPr>
              <a:t>Discuss common challenges in the hybrid/online environment </a:t>
            </a:r>
          </a:p>
        </p:txBody>
      </p:sp>
    </p:spTree>
  </p:cSld>
  <p:clrMapOvr>
    <a:masterClrMapping/>
  </p:clrMapOvr>
  <p:transition>
    <p:diamond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2DD23-EC9C-4691-998D-0BBC85C5F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Assumptions of Online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1B74C9-EF51-43EE-B74E-7ACB333DDA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Decreased student interaction</a:t>
            </a:r>
          </a:p>
          <a:p>
            <a:r>
              <a:rPr lang="en-US" dirty="0"/>
              <a:t>Students may not have ability to ask questions as content is presented, questioning if they absorb material</a:t>
            </a:r>
          </a:p>
          <a:p>
            <a:r>
              <a:rPr lang="en-US" dirty="0"/>
              <a:t>Instructors do not learn about the students as quickly or their individual learning styles</a:t>
            </a:r>
          </a:p>
          <a:p>
            <a:r>
              <a:rPr lang="en-US" dirty="0"/>
              <a:t>May be difficult to track if they have done the work or other additional tasks</a:t>
            </a:r>
          </a:p>
        </p:txBody>
      </p:sp>
    </p:spTree>
    <p:extLst>
      <p:ext uri="{BB962C8B-B14F-4D97-AF65-F5344CB8AC3E}">
        <p14:creationId xmlns:p14="http://schemas.microsoft.com/office/powerpoint/2010/main" val="1449817590"/>
      </p:ext>
    </p:extLst>
  </p:cSld>
  <p:clrMapOvr>
    <a:masterClrMapping/>
  </p:clrMapOvr>
  <p:transition>
    <p:diamond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E6F18-FFBC-4050-B46E-66E00B763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Instructor Perspectives on Educational Philosophies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D55C40-3968-4F0D-A2DD-46A490A425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Reference Oregon State University Self-Assessment</a:t>
            </a:r>
          </a:p>
          <a:p>
            <a:r>
              <a:rPr lang="en-US" sz="2400" dirty="0"/>
              <a:t>Scoring guideline</a:t>
            </a:r>
          </a:p>
          <a:p>
            <a:r>
              <a:rPr lang="en-US" sz="2400" dirty="0"/>
              <a:t>Purpose of activity</a:t>
            </a:r>
          </a:p>
          <a:p>
            <a:r>
              <a:rPr lang="en-US" sz="2400" dirty="0"/>
              <a:t>Examples:</a:t>
            </a:r>
          </a:p>
          <a:p>
            <a:pPr lvl="1"/>
            <a:r>
              <a:rPr lang="en-US" sz="2000" dirty="0"/>
              <a:t>Perennialism: curricula should remain constant across time and context</a:t>
            </a:r>
          </a:p>
          <a:p>
            <a:pPr lvl="1"/>
            <a:r>
              <a:rPr lang="en-US" sz="2000" dirty="0"/>
              <a:t>Essentialism: Instruction is uniform, direct, and subject-centered. Students should be taught discipline, hard work, and respect for authority</a:t>
            </a:r>
          </a:p>
          <a:p>
            <a:pPr lvl="1"/>
            <a:r>
              <a:rPr lang="en-US" sz="2000" dirty="0"/>
              <a:t>Progressivism: Learners should be active and learn to solve problems by experimenting and reflecting on their experiences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515094"/>
      </p:ext>
    </p:extLst>
  </p:cSld>
  <p:clrMapOvr>
    <a:masterClrMapping/>
  </p:clrMapOvr>
  <p:transition>
    <p:diamond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59D6C-0DCF-4F29-8F46-A1A4227D8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Instructor Perspectives on Educational Philosophies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2658D-5458-4083-B058-44DE153BC9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Reconstructionism/Critical Theory: Goal is to transmit knowledge as well as transform society</a:t>
            </a:r>
          </a:p>
          <a:p>
            <a:r>
              <a:rPr lang="en-US" sz="2000" dirty="0"/>
              <a:t>Information processing: Focus is on how the mind of the individual works and processes information</a:t>
            </a:r>
          </a:p>
          <a:p>
            <a:r>
              <a:rPr lang="en-US" sz="2000" dirty="0"/>
              <a:t>Behaviorism: Behavior is the result of external forces that cause humans to behave in predictable ways, rather than from free will</a:t>
            </a:r>
          </a:p>
          <a:p>
            <a:r>
              <a:rPr lang="en-US" sz="2000" dirty="0"/>
              <a:t>Cognitivism/Constructivism: Learner constructs their understandings of reality through acting upon and reflecting on experiences in the world</a:t>
            </a:r>
          </a:p>
          <a:p>
            <a:r>
              <a:rPr lang="en-US" sz="2000" dirty="0"/>
              <a:t>Humanism: consider learning from the perspective of the human potential for growth, becoming the best one can be</a:t>
            </a:r>
          </a:p>
        </p:txBody>
      </p:sp>
    </p:spTree>
    <p:extLst>
      <p:ext uri="{BB962C8B-B14F-4D97-AF65-F5344CB8AC3E}">
        <p14:creationId xmlns:p14="http://schemas.microsoft.com/office/powerpoint/2010/main" val="1060151876"/>
      </p:ext>
    </p:extLst>
  </p:cSld>
  <p:clrMapOvr>
    <a:masterClrMapping/>
  </p:clrMapOvr>
  <p:transition>
    <p:diamond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6BADF-B53F-4E02-8F5D-251C3FB36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Flipped Classroom vs. Flipped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7E09EE-C00B-417A-BD5A-5EB84B0651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Not interchangeable terms</a:t>
            </a:r>
          </a:p>
          <a:p>
            <a:r>
              <a:rPr lang="en-US" sz="2400" dirty="0"/>
              <a:t>Flipped classroom</a:t>
            </a:r>
          </a:p>
          <a:p>
            <a:pPr lvl="1"/>
            <a:r>
              <a:rPr lang="en-US" sz="2000" dirty="0"/>
              <a:t>Reading additional materials outside of class</a:t>
            </a:r>
          </a:p>
          <a:p>
            <a:pPr lvl="1"/>
            <a:r>
              <a:rPr lang="en-US" sz="2000" dirty="0"/>
              <a:t>Watching additional videos</a:t>
            </a:r>
          </a:p>
          <a:p>
            <a:pPr lvl="1"/>
            <a:r>
              <a:rPr lang="en-US" sz="2000" dirty="0"/>
              <a:t>Additional task completion outside of class time</a:t>
            </a:r>
          </a:p>
          <a:p>
            <a:pPr lvl="1"/>
            <a:r>
              <a:rPr lang="en-US" sz="2000" dirty="0"/>
              <a:t>Students come prepared to class with content already absorbed, and can apply in class right away</a:t>
            </a:r>
          </a:p>
          <a:p>
            <a:pPr lvl="1"/>
            <a:r>
              <a:rPr lang="en-US" sz="2000" dirty="0"/>
              <a:t>Good approach for online learning</a:t>
            </a:r>
          </a:p>
          <a:p>
            <a:pPr lvl="1"/>
            <a:r>
              <a:rPr lang="en-US" sz="2000" dirty="0"/>
              <a:t>Promotes the idea of being an “active learner”</a:t>
            </a:r>
          </a:p>
        </p:txBody>
      </p:sp>
    </p:spTree>
    <p:extLst>
      <p:ext uri="{BB962C8B-B14F-4D97-AF65-F5344CB8AC3E}">
        <p14:creationId xmlns:p14="http://schemas.microsoft.com/office/powerpoint/2010/main" val="1679751912"/>
      </p:ext>
    </p:extLst>
  </p:cSld>
  <p:clrMapOvr>
    <a:masterClrMapping/>
  </p:clrMapOvr>
  <p:transition>
    <p:diamond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07E0D-4D1B-4670-8ECD-73A2F3411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Flipped Classroom vs. Flipped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672BD5-5CAD-4FB3-8315-3B54FC15B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Works well with the blended learning environment</a:t>
            </a:r>
          </a:p>
          <a:p>
            <a:r>
              <a:rPr lang="en-US" sz="2400" dirty="0"/>
              <a:t>Students assist in creating their own learning opportunities</a:t>
            </a:r>
          </a:p>
          <a:p>
            <a:r>
              <a:rPr lang="en-US" sz="2400" dirty="0"/>
              <a:t>Creating knowledge checks</a:t>
            </a:r>
          </a:p>
          <a:p>
            <a:r>
              <a:rPr lang="en-US" sz="2400" dirty="0"/>
              <a:t>Flipped learning follows 4 basic principles</a:t>
            </a:r>
          </a:p>
          <a:p>
            <a:r>
              <a:rPr lang="en-US" sz="2400" dirty="0"/>
              <a:t>F: Flexible environment</a:t>
            </a:r>
          </a:p>
          <a:p>
            <a:r>
              <a:rPr lang="en-US" sz="2400" dirty="0"/>
              <a:t>L: Learning culture </a:t>
            </a:r>
          </a:p>
          <a:p>
            <a:r>
              <a:rPr lang="en-US" sz="2400" dirty="0"/>
              <a:t>I: Intentional content</a:t>
            </a:r>
          </a:p>
          <a:p>
            <a:r>
              <a:rPr lang="en-US" sz="2400" dirty="0"/>
              <a:t>P: Professional Educator</a:t>
            </a:r>
          </a:p>
        </p:txBody>
      </p:sp>
    </p:spTree>
    <p:extLst>
      <p:ext uri="{BB962C8B-B14F-4D97-AF65-F5344CB8AC3E}">
        <p14:creationId xmlns:p14="http://schemas.microsoft.com/office/powerpoint/2010/main" val="643005228"/>
      </p:ext>
    </p:extLst>
  </p:cSld>
  <p:clrMapOvr>
    <a:masterClrMapping/>
  </p:clrMapOvr>
  <p:transition>
    <p:diamond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8C9C7-66A8-4B7E-8138-AFF3D75D6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Flexible Environment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2F1564-7F92-4D3F-9246-7E1AB79A43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Arrange learning spaces and environments to accommodate the lesson</a:t>
            </a:r>
          </a:p>
          <a:p>
            <a:r>
              <a:rPr lang="en-US" sz="2400" dirty="0"/>
              <a:t>Students can chose when and where they learn</a:t>
            </a:r>
          </a:p>
          <a:p>
            <a:r>
              <a:rPr lang="en-US" sz="2400" dirty="0"/>
              <a:t>Instructors are flexible with students in how they learn</a:t>
            </a:r>
          </a:p>
          <a:p>
            <a:r>
              <a:rPr lang="en-US" sz="2400" dirty="0"/>
              <a:t>Checkpoint: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Do I establish spaces that allow student to interact and reflect on their learning?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Do I continuously observe and monitor students and make adjustments as needed for their learning?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Do I provide different ways for students to learn materials?</a:t>
            </a:r>
          </a:p>
          <a:p>
            <a:pPr lvl="1"/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879258"/>
      </p:ext>
    </p:extLst>
  </p:cSld>
  <p:clrMapOvr>
    <a:masterClrMapping/>
  </p:clrMapOvr>
  <p:transition>
    <p:diamond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43F67-2E23-4534-B55F-7DF505C65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Culture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46C365-EA31-4B1B-A060-76EB75CE91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Learner-centered approach</a:t>
            </a:r>
          </a:p>
          <a:p>
            <a:r>
              <a:rPr lang="en-US" sz="2800" dirty="0"/>
              <a:t>Class time is dedicated to exploring topics in further detail</a:t>
            </a:r>
          </a:p>
          <a:p>
            <a:r>
              <a:rPr lang="en-US" sz="2800" dirty="0"/>
              <a:t>Learning is personally meaningful for students</a:t>
            </a:r>
          </a:p>
          <a:p>
            <a:r>
              <a:rPr lang="en-US" sz="2800" dirty="0"/>
              <a:t>Checkpoints: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Do I give students opportunities to engage in meaningful activities without the teacher being central?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</a:rPr>
              <a:t>Do I scaffold activities to make them accessible to all students and provide feedback?</a:t>
            </a:r>
          </a:p>
        </p:txBody>
      </p:sp>
    </p:spTree>
    <p:extLst>
      <p:ext uri="{BB962C8B-B14F-4D97-AF65-F5344CB8AC3E}">
        <p14:creationId xmlns:p14="http://schemas.microsoft.com/office/powerpoint/2010/main" val="2348810478"/>
      </p:ext>
    </p:extLst>
  </p:cSld>
  <p:clrMapOvr>
    <a:masterClrMapping/>
  </p:clrMapOvr>
  <p:transition>
    <p:diamond/>
  </p:transition>
</p:sld>
</file>

<file path=ppt/theme/theme1.xml><?xml version="1.0" encoding="utf-8"?>
<a:theme xmlns:a="http://schemas.openxmlformats.org/drawingml/2006/main" name="NMC PP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NMC PPT Template</Template>
  <TotalTime>113</TotalTime>
  <Words>858</Words>
  <Application>Microsoft Office PowerPoint</Application>
  <PresentationFormat>On-screen Show (4:3)</PresentationFormat>
  <Paragraphs>101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NMC PPT Template</vt:lpstr>
      <vt:lpstr>Understanding the Flipped Classroom</vt:lpstr>
      <vt:lpstr>Learning Objectives</vt:lpstr>
      <vt:lpstr>Assumptions of Online Learning</vt:lpstr>
      <vt:lpstr>Instructor Perspectives on Educational Philosophies</vt:lpstr>
      <vt:lpstr>Instructor Perspectives on Educational Philosophies</vt:lpstr>
      <vt:lpstr>Flipped Classroom vs. Flipped Learning</vt:lpstr>
      <vt:lpstr>Flipped Classroom vs. Flipped Learning</vt:lpstr>
      <vt:lpstr>Flexible Environment</vt:lpstr>
      <vt:lpstr>Learning Culture</vt:lpstr>
      <vt:lpstr>Intentional Content</vt:lpstr>
      <vt:lpstr>Professional Educator</vt:lpstr>
      <vt:lpstr>Strategies for Developing Effective Hybrid Courses</vt:lpstr>
      <vt:lpstr>Strategies for Developing Effective Hybrid Courses</vt:lpstr>
      <vt:lpstr>References</vt:lpstr>
    </vt:vector>
  </TitlesOfParts>
  <Company>Nebraska Methodist Health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Kimmerling, Melissa</dc:creator>
  <cp:lastModifiedBy>Emily Barr</cp:lastModifiedBy>
  <cp:revision>16</cp:revision>
  <dcterms:created xsi:type="dcterms:W3CDTF">2016-08-19T15:29:10Z</dcterms:created>
  <dcterms:modified xsi:type="dcterms:W3CDTF">2017-11-12T22:30:06Z</dcterms:modified>
</cp:coreProperties>
</file>