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2" r:id="rId3"/>
    <p:sldId id="259" r:id="rId4"/>
    <p:sldId id="260" r:id="rId5"/>
    <p:sldId id="261" r:id="rId6"/>
    <p:sldId id="276" r:id="rId7"/>
    <p:sldId id="317" r:id="rId8"/>
    <p:sldId id="257" r:id="rId9"/>
    <p:sldId id="258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E8E6529-C5CA-4DED-A669-3BB33F6DA2D2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72399C9-E3E8-417B-BA56-B48FA6D255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241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E526AEF-EA51-419D-B969-7E86690DBB07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0ADF99D-35D3-4A8E-B66C-699AD54238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048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5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>
                  <a:gd name="T0" fmla="*/ 5272 w 5273"/>
                  <a:gd name="T1" fmla="*/ 0 h 1393"/>
                  <a:gd name="T2" fmla="*/ 0 w 5273"/>
                  <a:gd name="T3" fmla="*/ 0 h 1393"/>
                  <a:gd name="T4" fmla="*/ 0 w 5273"/>
                  <a:gd name="T5" fmla="*/ 1392 h 13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>
                  <a:gd name="T0" fmla="*/ 5272 w 5273"/>
                  <a:gd name="T1" fmla="*/ 0 h 1393"/>
                  <a:gd name="T2" fmla="*/ 5272 w 5273"/>
                  <a:gd name="T3" fmla="*/ 1392 h 1393"/>
                  <a:gd name="T4" fmla="*/ 0 w 5273"/>
                  <a:gd name="T5" fmla="*/ 1392 h 13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>
                  <a:gd name="T0" fmla="*/ 5280 w 5281"/>
                  <a:gd name="T1" fmla="*/ 0 h 97"/>
                  <a:gd name="T2" fmla="*/ 0 w 5281"/>
                  <a:gd name="T3" fmla="*/ 0 h 97"/>
                  <a:gd name="T4" fmla="*/ 0 w 5281"/>
                  <a:gd name="T5" fmla="*/ 96 h 9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>
                  <a:gd name="T0" fmla="*/ 5280 w 5281"/>
                  <a:gd name="T1" fmla="*/ 0 h 97"/>
                  <a:gd name="T2" fmla="*/ 5280 w 5281"/>
                  <a:gd name="T3" fmla="*/ 96 h 97"/>
                  <a:gd name="T4" fmla="*/ 0 w 5281"/>
                  <a:gd name="T5" fmla="*/ 96 h 9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>
                  <a:gd name="T0" fmla="*/ 0 w 97"/>
                  <a:gd name="T1" fmla="*/ 1103 h 1104"/>
                  <a:gd name="T2" fmla="*/ 96 w 97"/>
                  <a:gd name="T3" fmla="*/ 1103 h 1104"/>
                  <a:gd name="T4" fmla="*/ 96 w 97"/>
                  <a:gd name="T5" fmla="*/ 0 h 1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>
                  <a:gd name="T0" fmla="*/ 0 w 97"/>
                  <a:gd name="T1" fmla="*/ 1103 h 1104"/>
                  <a:gd name="T2" fmla="*/ 0 w 97"/>
                  <a:gd name="T3" fmla="*/ 0 h 1104"/>
                  <a:gd name="T4" fmla="*/ 96 w 97"/>
                  <a:gd name="T5" fmla="*/ 0 h 1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dt" sz="quarter" idx="10"/>
          </p:nvPr>
        </p:nvSpPr>
        <p:spPr>
          <a:xfrm>
            <a:off x="381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1CEAA-03CC-4571-A29D-FF09AA56C6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58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CAFCE-0190-44F6-AE82-30E95F467E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19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A4AF5-7477-4773-B20D-8493584BD8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92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868CE-EF06-40DE-9455-F1036C42D8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89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14931-32D0-4351-8D3C-5DADDCAF1C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13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90762-49B6-4A4C-86FB-05CAAC506A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373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095AA-FB35-49A8-B3AC-9EA4AFDBB6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93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7A6A9-DAFC-48FF-AB72-AE0416F343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01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E5F50-98E7-43CB-BC5E-C5303FAD2A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78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9783F-04C4-432F-AC50-B35ECB13C2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15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E0411-8B40-4763-9B5C-986E2D9BD6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81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381000" y="304800"/>
            <a:ext cx="8383588" cy="6022975"/>
            <a:chOff x="240" y="192"/>
            <a:chExt cx="5281" cy="3794"/>
          </a:xfrm>
        </p:grpSpPr>
        <p:grpSp>
          <p:nvGrpSpPr>
            <p:cNvPr id="1032" name="Group 1027"/>
            <p:cNvGrpSpPr>
              <a:grpSpLocks/>
            </p:cNvGrpSpPr>
            <p:nvPr/>
          </p:nvGrpSpPr>
          <p:grpSpPr bwMode="auto">
            <a:xfrm>
              <a:off x="240" y="1008"/>
              <a:ext cx="5281" cy="2978"/>
              <a:chOff x="240" y="1008"/>
              <a:chExt cx="5281" cy="2978"/>
            </a:xfrm>
          </p:grpSpPr>
          <p:sp>
            <p:nvSpPr>
              <p:cNvPr id="1041" name="Rectangle 1028"/>
              <p:cNvSpPr>
                <a:spLocks noChangeArrowheads="1"/>
              </p:cNvSpPr>
              <p:nvPr/>
            </p:nvSpPr>
            <p:spPr bwMode="auto">
              <a:xfrm>
                <a:off x="245" y="1010"/>
                <a:ext cx="5269" cy="2976"/>
              </a:xfrm>
              <a:prstGeom prst="rect">
                <a:avLst/>
              </a:prstGeom>
              <a:solidFill>
                <a:srgbClr val="EAEAEA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2" name="Freeform 1029"/>
              <p:cNvSpPr>
                <a:spLocks/>
              </p:cNvSpPr>
              <p:nvPr/>
            </p:nvSpPr>
            <p:spPr bwMode="auto">
              <a:xfrm>
                <a:off x="240" y="1008"/>
                <a:ext cx="5269" cy="2977"/>
              </a:xfrm>
              <a:custGeom>
                <a:avLst/>
                <a:gdLst>
                  <a:gd name="T0" fmla="*/ 5268 w 5269"/>
                  <a:gd name="T1" fmla="*/ 0 h 2977"/>
                  <a:gd name="T2" fmla="*/ 0 w 5269"/>
                  <a:gd name="T3" fmla="*/ 0 h 2977"/>
                  <a:gd name="T4" fmla="*/ 0 w 5269"/>
                  <a:gd name="T5" fmla="*/ 2976 h 297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0" y="0"/>
                    </a:lnTo>
                    <a:lnTo>
                      <a:pt x="0" y="297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1030"/>
              <p:cNvSpPr>
                <a:spLocks/>
              </p:cNvSpPr>
              <p:nvPr/>
            </p:nvSpPr>
            <p:spPr bwMode="auto">
              <a:xfrm>
                <a:off x="252" y="1008"/>
                <a:ext cx="5269" cy="2977"/>
              </a:xfrm>
              <a:custGeom>
                <a:avLst/>
                <a:gdLst>
                  <a:gd name="T0" fmla="*/ 5268 w 5269"/>
                  <a:gd name="T1" fmla="*/ 0 h 2977"/>
                  <a:gd name="T2" fmla="*/ 5268 w 5269"/>
                  <a:gd name="T3" fmla="*/ 2976 h 2977"/>
                  <a:gd name="T4" fmla="*/ 0 w 5269"/>
                  <a:gd name="T5" fmla="*/ 2976 h 297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5268" y="2976"/>
                    </a:lnTo>
                    <a:lnTo>
                      <a:pt x="0" y="297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3" name="Group 1031"/>
            <p:cNvGrpSpPr>
              <a:grpSpLocks/>
            </p:cNvGrpSpPr>
            <p:nvPr/>
          </p:nvGrpSpPr>
          <p:grpSpPr bwMode="auto">
            <a:xfrm>
              <a:off x="336" y="1103"/>
              <a:ext cx="97" cy="2785"/>
              <a:chOff x="336" y="1103"/>
              <a:chExt cx="97" cy="2785"/>
            </a:xfrm>
          </p:grpSpPr>
          <p:sp useBgFill="1">
            <p:nvSpPr>
              <p:cNvPr id="1038" name="Rectangle 1032"/>
              <p:cNvSpPr>
                <a:spLocks noChangeArrowheads="1"/>
              </p:cNvSpPr>
              <p:nvPr/>
            </p:nvSpPr>
            <p:spPr bwMode="auto">
              <a:xfrm>
                <a:off x="336" y="1104"/>
                <a:ext cx="96" cy="2784"/>
              </a:xfrm>
              <a:prstGeom prst="rect">
                <a:avLst/>
              </a:prstGeom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9" name="Freeform 1033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>
                  <a:gd name="T0" fmla="*/ 0 w 97"/>
                  <a:gd name="T1" fmla="*/ 2784 h 2785"/>
                  <a:gd name="T2" fmla="*/ 96 w 97"/>
                  <a:gd name="T3" fmla="*/ 2784 h 2785"/>
                  <a:gd name="T4" fmla="*/ 96 w 97"/>
                  <a:gd name="T5" fmla="*/ 0 h 278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96" y="2784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1034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>
                  <a:gd name="T0" fmla="*/ 0 w 97"/>
                  <a:gd name="T1" fmla="*/ 2784 h 2785"/>
                  <a:gd name="T2" fmla="*/ 0 w 97"/>
                  <a:gd name="T3" fmla="*/ 0 h 2785"/>
                  <a:gd name="T4" fmla="*/ 96 w 97"/>
                  <a:gd name="T5" fmla="*/ 0 h 278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4" name="Group 1035"/>
            <p:cNvGrpSpPr>
              <a:grpSpLocks/>
            </p:cNvGrpSpPr>
            <p:nvPr/>
          </p:nvGrpSpPr>
          <p:grpSpPr bwMode="auto">
            <a:xfrm>
              <a:off x="240" y="192"/>
              <a:ext cx="193" cy="721"/>
              <a:chOff x="240" y="192"/>
              <a:chExt cx="193" cy="721"/>
            </a:xfrm>
          </p:grpSpPr>
          <p:sp>
            <p:nvSpPr>
              <p:cNvPr id="1035" name="Rectangle 1036"/>
              <p:cNvSpPr>
                <a:spLocks noChangeArrowheads="1"/>
              </p:cNvSpPr>
              <p:nvPr/>
            </p:nvSpPr>
            <p:spPr bwMode="auto">
              <a:xfrm>
                <a:off x="240" y="192"/>
                <a:ext cx="192" cy="720"/>
              </a:xfrm>
              <a:prstGeom prst="rect">
                <a:avLst/>
              </a:prstGeom>
              <a:solidFill>
                <a:srgbClr val="EAEAEA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6" name="Freeform 1037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>
                  <a:gd name="T0" fmla="*/ 192 w 193"/>
                  <a:gd name="T1" fmla="*/ 0 h 721"/>
                  <a:gd name="T2" fmla="*/ 0 w 193"/>
                  <a:gd name="T3" fmla="*/ 0 h 721"/>
                  <a:gd name="T4" fmla="*/ 0 w 193"/>
                  <a:gd name="T5" fmla="*/ 720 h 7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0" y="0"/>
                    </a:lnTo>
                    <a:lnTo>
                      <a:pt x="0" y="72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038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>
                  <a:gd name="T0" fmla="*/ 192 w 193"/>
                  <a:gd name="T1" fmla="*/ 0 h 721"/>
                  <a:gd name="T2" fmla="*/ 192 w 193"/>
                  <a:gd name="T3" fmla="*/ 720 h 721"/>
                  <a:gd name="T4" fmla="*/ 0 w 193"/>
                  <a:gd name="T5" fmla="*/ 720 h 7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192" y="720"/>
                    </a:lnTo>
                    <a:lnTo>
                      <a:pt x="0" y="72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1039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0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9" name="Rectangle 104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0" name="Rectangle 104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1" name="Rectangle 10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DDB4A96-9612-4E2D-8882-73E85D2F03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2133600"/>
            <a:ext cx="6627813" cy="1143000"/>
          </a:xfrm>
        </p:spPr>
        <p:txBody>
          <a:bodyPr/>
          <a:lstStyle/>
          <a:p>
            <a:r>
              <a:rPr lang="en-US" altLang="en-US" smtClean="0"/>
              <a:t>          LEARNING-CENTERED SEMINAR FOR ACE STUDENTS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TRANSITION TO A NEW WAY OF LEARNING</a:t>
            </a:r>
          </a:p>
        </p:txBody>
      </p:sp>
      <p:graphicFrame>
        <p:nvGraphicFramePr>
          <p:cNvPr id="5124" name="Object 0"/>
          <p:cNvGraphicFramePr>
            <a:graphicFrameLocks noChangeAspect="1"/>
          </p:cNvGraphicFramePr>
          <p:nvPr/>
        </p:nvGraphicFramePr>
        <p:xfrm>
          <a:off x="381000" y="304800"/>
          <a:ext cx="1938338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Clip" r:id="rId3" imgW="630022" imgH="643738" progId="MS_ClipArt_Gallery.2">
                  <p:embed/>
                </p:oleObj>
              </mc:Choice>
              <mc:Fallback>
                <p:oleObj name="Clip" r:id="rId3" imgW="630022" imgH="643738" progId="MS_ClipArt_Gallery.2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938338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1"/>
          <p:cNvGraphicFramePr>
            <a:graphicFrameLocks noChangeAspect="1"/>
          </p:cNvGraphicFramePr>
          <p:nvPr/>
        </p:nvGraphicFramePr>
        <p:xfrm>
          <a:off x="6248400" y="5129213"/>
          <a:ext cx="2382838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Clip" r:id="rId5" imgW="1622146" imgH="759866" progId="MS_ClipArt_Gallery.2">
                  <p:embed/>
                </p:oleObj>
              </mc:Choice>
              <mc:Fallback>
                <p:oleObj name="Clip" r:id="rId5" imgW="1622146" imgH="759866" progId="MS_ClipArt_Gallery.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129213"/>
                        <a:ext cx="2382838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430245" y="5456386"/>
            <a:ext cx="2283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Meg Blair, Ph.D.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Becoming an effective learner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Need to know your preferred learning style</a:t>
            </a:r>
          </a:p>
          <a:p>
            <a:pPr lvl="1"/>
            <a:r>
              <a:rPr lang="en-US" altLang="en-US" smtClean="0"/>
              <a:t>Learning styles inventory</a:t>
            </a:r>
          </a:p>
          <a:p>
            <a:pPr lvl="2"/>
            <a:r>
              <a:rPr lang="en-US" altLang="en-US" smtClean="0"/>
              <a:t>Visual</a:t>
            </a:r>
          </a:p>
          <a:p>
            <a:pPr lvl="2"/>
            <a:r>
              <a:rPr lang="en-US" altLang="en-US" smtClean="0"/>
              <a:t>Auditory</a:t>
            </a:r>
          </a:p>
          <a:p>
            <a:pPr lvl="2"/>
            <a:r>
              <a:rPr lang="en-US" altLang="en-US" smtClean="0"/>
              <a:t>Tactile/Kinesthetic</a:t>
            </a:r>
          </a:p>
          <a:p>
            <a:r>
              <a:rPr lang="en-US" altLang="en-US" smtClean="0"/>
              <a:t>Need to be willing to use ALL learning styles</a:t>
            </a:r>
          </a:p>
          <a:p>
            <a:r>
              <a:rPr lang="en-US" altLang="en-US" smtClean="0"/>
              <a:t>Need to become an expert at test taking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42900"/>
            <a:ext cx="8229600" cy="1104900"/>
          </a:xfrm>
        </p:spPr>
        <p:txBody>
          <a:bodyPr/>
          <a:lstStyle/>
          <a:p>
            <a:pPr algn="ctr"/>
            <a:r>
              <a:rPr lang="en-US" altLang="en-US" smtClean="0"/>
              <a:t>   Tips For VISUAL LEARNERS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Utilize boxes, tables, photos, and figures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Draw or look at a concept map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Visualize yourself “doing” what you’re learning…“see the patient”  you are taking care of or being asked about &amp; visualize the answers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Look at cartoon representations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Scan the chapter, noting headings, before reading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Use colors to highlight or write 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2900"/>
            <a:ext cx="8458200" cy="1104900"/>
          </a:xfrm>
        </p:spPr>
        <p:txBody>
          <a:bodyPr/>
          <a:lstStyle/>
          <a:p>
            <a:pPr algn="ctr"/>
            <a:r>
              <a:rPr lang="en-US" altLang="en-US" smtClean="0"/>
              <a:t>Tips For AUDITORY LEARNERS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Sit in the front of the class</a:t>
            </a:r>
          </a:p>
          <a:p>
            <a:r>
              <a:rPr lang="en-US" altLang="en-US" smtClean="0"/>
              <a:t>Tape lectures and listen to them later</a:t>
            </a:r>
          </a:p>
          <a:p>
            <a:r>
              <a:rPr lang="en-US" altLang="en-US" smtClean="0"/>
              <a:t>Tape parts of the reading material, or lists of important information, and listen later</a:t>
            </a:r>
          </a:p>
          <a:p>
            <a:r>
              <a:rPr lang="en-US" altLang="en-US" smtClean="0"/>
              <a:t>Read aloud</a:t>
            </a:r>
          </a:p>
          <a:p>
            <a:r>
              <a:rPr lang="en-US" altLang="en-US" smtClean="0"/>
              <a:t>Talk about the concept aloud or teach the material to someone else</a:t>
            </a:r>
          </a:p>
          <a:p>
            <a:r>
              <a:rPr lang="en-US" altLang="en-US" smtClean="0"/>
              <a:t>Study groups or study buddies work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Tips For KINESTHETIC LEARNERS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Find a way to DO what you’re learning</a:t>
            </a:r>
          </a:p>
          <a:p>
            <a:r>
              <a:rPr lang="en-US" altLang="en-US" smtClean="0"/>
              <a:t>Write notes, outlines; transfer notes to ppt</a:t>
            </a:r>
          </a:p>
          <a:p>
            <a:r>
              <a:rPr lang="en-US" altLang="en-US" smtClean="0"/>
              <a:t>Draw pictures, cartoons, concept maps</a:t>
            </a:r>
          </a:p>
          <a:p>
            <a:r>
              <a:rPr lang="en-US" altLang="en-US" smtClean="0"/>
              <a:t>Take every “hands on” opportunity</a:t>
            </a:r>
          </a:p>
          <a:p>
            <a:r>
              <a:rPr lang="en-US" altLang="en-US" smtClean="0"/>
              <a:t>“See one, do one, teach one”</a:t>
            </a:r>
          </a:p>
          <a:p>
            <a:r>
              <a:rPr lang="en-US" altLang="en-US" smtClean="0"/>
              <a:t>Review material by walking through the steps or developing an action plan to use the information</a:t>
            </a:r>
          </a:p>
          <a:p>
            <a:r>
              <a:rPr lang="en-US" altLang="en-US" smtClean="0"/>
              <a:t>Study while exercising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Specific Activities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724400"/>
          </a:xfrm>
        </p:spPr>
        <p:txBody>
          <a:bodyPr/>
          <a:lstStyle/>
          <a:p>
            <a:r>
              <a:rPr lang="en-US" altLang="en-US" smtClean="0"/>
              <a:t>All learning activities are designed to master the material and will use different learning styles/techniques</a:t>
            </a:r>
          </a:p>
          <a:p>
            <a:pPr lvl="1"/>
            <a:r>
              <a:rPr lang="en-US" altLang="en-US" smtClean="0"/>
              <a:t>Class prep</a:t>
            </a:r>
          </a:p>
          <a:p>
            <a:pPr lvl="1"/>
            <a:r>
              <a:rPr lang="en-US" altLang="en-US" smtClean="0"/>
              <a:t>Case studies</a:t>
            </a:r>
          </a:p>
          <a:p>
            <a:pPr lvl="1"/>
            <a:r>
              <a:rPr lang="en-US" altLang="en-US" smtClean="0"/>
              <a:t>Share pair</a:t>
            </a:r>
          </a:p>
          <a:p>
            <a:pPr lvl="1"/>
            <a:r>
              <a:rPr lang="en-US" altLang="en-US" smtClean="0"/>
              <a:t>Reflective writing</a:t>
            </a:r>
          </a:p>
          <a:p>
            <a:pPr lvl="1"/>
            <a:r>
              <a:rPr lang="en-US" altLang="en-US" smtClean="0"/>
              <a:t>Gaming</a:t>
            </a:r>
          </a:p>
          <a:p>
            <a:pPr lvl="1"/>
            <a:r>
              <a:rPr lang="en-US" altLang="en-US" smtClean="0"/>
              <a:t>Online learning </a:t>
            </a:r>
          </a:p>
          <a:p>
            <a:pPr lvl="1"/>
            <a:r>
              <a:rPr lang="en-US" altLang="en-US" smtClean="0"/>
              <a:t>Other class activities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762000"/>
            <a:ext cx="4970462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0" y="4724400"/>
            <a:ext cx="4724400" cy="1570038"/>
          </a:xfrm>
          <a:prstGeom prst="rect">
            <a:avLst/>
          </a:prstGeom>
          <a:solidFill>
            <a:schemeClr val="accent5">
              <a:lumMod val="2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You have 24 hours to immerse yourself in new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1104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Helpful Study Hints for 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REALLY BUSY PEOPLE</a:t>
            </a:r>
            <a:endParaRPr lang="en-US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READ </a:t>
            </a:r>
            <a:r>
              <a:rPr lang="en-US" dirty="0" smtClean="0"/>
              <a:t>the material before you               come to class</a:t>
            </a:r>
          </a:p>
          <a:p>
            <a:pPr lvl="1">
              <a:defRPr/>
            </a:pPr>
            <a:r>
              <a:rPr lang="en-US" i="1" dirty="0" smtClean="0"/>
              <a:t>this utilizes the visual learning style</a:t>
            </a:r>
            <a:endParaRPr lang="en-US" dirty="0" smtClean="0"/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WRITE </a:t>
            </a:r>
            <a:r>
              <a:rPr lang="en-US" dirty="0" smtClean="0"/>
              <a:t>notes or fill out outlines</a:t>
            </a:r>
          </a:p>
          <a:p>
            <a:pPr lvl="1">
              <a:defRPr/>
            </a:pPr>
            <a:r>
              <a:rPr lang="en-US" i="1" dirty="0" smtClean="0"/>
              <a:t>this utilizes the kinesthetic learning style</a:t>
            </a:r>
            <a:endParaRPr lang="en-US" dirty="0" smtClean="0"/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LISTEN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PARTICIPATE</a:t>
            </a:r>
            <a:r>
              <a:rPr lang="en-US" dirty="0" smtClean="0"/>
              <a:t> as much as possible in class</a:t>
            </a:r>
          </a:p>
          <a:p>
            <a:pPr lvl="1">
              <a:defRPr/>
            </a:pPr>
            <a:r>
              <a:rPr lang="en-US" i="1" dirty="0" smtClean="0"/>
              <a:t>this utilizes the auditory learning style</a:t>
            </a:r>
            <a:endParaRPr lang="en-US" dirty="0" smtClean="0"/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7010400" y="1371600"/>
          <a:ext cx="1889125" cy="300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7" name="Clip" r:id="rId3" imgW="1890065" imgH="3000146" progId="MS_ClipArt_Gallery.2">
                  <p:embed/>
                </p:oleObj>
              </mc:Choice>
              <mc:Fallback>
                <p:oleObj name="Clip" r:id="rId3" imgW="1890065" imgH="3000146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371600"/>
                        <a:ext cx="1889125" cy="300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AND JUST HOW WILL THAT HELP ME?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6705600" cy="2209800"/>
          </a:xfrm>
        </p:spPr>
        <p:txBody>
          <a:bodyPr/>
          <a:lstStyle/>
          <a:p>
            <a:r>
              <a:rPr lang="en-US" altLang="en-US" sz="3200" smtClean="0"/>
              <a:t>By the time you leave class, you will have ALREADY learned the material THREE times in three ways</a:t>
            </a:r>
            <a:endParaRPr lang="en-US" altLang="en-US" smtClean="0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3352800"/>
            <a:ext cx="3581400" cy="2057400"/>
          </a:xfrm>
        </p:spPr>
        <p:txBody>
          <a:bodyPr/>
          <a:lstStyle/>
          <a:p>
            <a:r>
              <a:rPr lang="en-US" altLang="en-US" sz="3200" smtClean="0"/>
              <a:t>Then use your predominant learning style to study for exams</a:t>
            </a:r>
            <a:endParaRPr lang="en-US" altLang="en-US" smtClean="0"/>
          </a:p>
        </p:txBody>
      </p:sp>
      <p:graphicFrame>
        <p:nvGraphicFramePr>
          <p:cNvPr id="88069" name="Object 7"/>
          <p:cNvGraphicFramePr>
            <a:graphicFrameLocks noChangeAspect="1"/>
          </p:cNvGraphicFramePr>
          <p:nvPr/>
        </p:nvGraphicFramePr>
        <p:xfrm>
          <a:off x="2438400" y="3200400"/>
          <a:ext cx="2024063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3" name="Clip" r:id="rId3" imgW="882396" imgH="705002" progId="MS_ClipArt_Gallery.2">
                  <p:embed/>
                </p:oleObj>
              </mc:Choice>
              <mc:Fallback>
                <p:oleObj name="Clip" r:id="rId3" imgW="882396" imgH="705002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200400"/>
                        <a:ext cx="2024063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0" name="Text Box 8"/>
          <p:cNvSpPr txBox="1">
            <a:spLocks noChangeArrowheads="1"/>
          </p:cNvSpPr>
          <p:nvPr/>
        </p:nvSpPr>
        <p:spPr bwMode="auto">
          <a:xfrm>
            <a:off x="609600" y="5715000"/>
            <a:ext cx="8229600" cy="519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/>
              <a:t>BUT be willing to use other styles as opportunities arise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essional">
  <a:themeElements>
    <a:clrScheme name="Professional.pot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rofessional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.pot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Designs\Professional.pot</Template>
  <TotalTime>1014</TotalTime>
  <Words>374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Monotype Sorts</vt:lpstr>
      <vt:lpstr>Times New Roman</vt:lpstr>
      <vt:lpstr>Professional</vt:lpstr>
      <vt:lpstr>Clip</vt:lpstr>
      <vt:lpstr>          LEARNING-CENTERED SEMINAR FOR ACE STUDENTS</vt:lpstr>
      <vt:lpstr>Becoming an effective learner</vt:lpstr>
      <vt:lpstr>   Tips For VISUAL LEARNERS</vt:lpstr>
      <vt:lpstr>Tips For AUDITORY LEARNERS</vt:lpstr>
      <vt:lpstr>Tips For KINESTHETIC LEARNERS</vt:lpstr>
      <vt:lpstr>Specific Activities</vt:lpstr>
      <vt:lpstr>PowerPoint Presentation</vt:lpstr>
      <vt:lpstr>Helpful Study Hints for REALLY BUSY PEOPLE</vt:lpstr>
      <vt:lpstr>AND JUST HOW WILL THAT HELP ME?</vt:lpstr>
    </vt:vector>
  </TitlesOfParts>
  <Company>Nebraska Methodist Health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NS180</dc:title>
  <dc:creator>Nebraska Methodist Health System</dc:creator>
  <cp:lastModifiedBy>E Kyle</cp:lastModifiedBy>
  <cp:revision>70</cp:revision>
  <cp:lastPrinted>2017-01-18T17:42:50Z</cp:lastPrinted>
  <dcterms:created xsi:type="dcterms:W3CDTF">2002-12-12T16:16:56Z</dcterms:created>
  <dcterms:modified xsi:type="dcterms:W3CDTF">2017-01-18T17:47:26Z</dcterms:modified>
</cp:coreProperties>
</file>