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70" r:id="rId4"/>
    <p:sldId id="273" r:id="rId5"/>
    <p:sldId id="278" r:id="rId6"/>
    <p:sldId id="271" r:id="rId7"/>
    <p:sldId id="272" r:id="rId8"/>
    <p:sldId id="258" r:id="rId9"/>
    <p:sldId id="260" r:id="rId10"/>
    <p:sldId id="261" r:id="rId11"/>
    <p:sldId id="275" r:id="rId12"/>
    <p:sldId id="262" r:id="rId13"/>
    <p:sldId id="276" r:id="rId14"/>
    <p:sldId id="263" r:id="rId15"/>
    <p:sldId id="277" r:id="rId16"/>
    <p:sldId id="265" r:id="rId17"/>
    <p:sldId id="274" r:id="rId18"/>
    <p:sldId id="266" r:id="rId19"/>
    <p:sldId id="269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561" autoAdjust="0"/>
  </p:normalViewPr>
  <p:slideViewPr>
    <p:cSldViewPr>
      <p:cViewPr varScale="1">
        <p:scale>
          <a:sx n="65" d="100"/>
          <a:sy n="65" d="100"/>
        </p:scale>
        <p:origin x="408" y="53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1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D633547-0180-4793-A714-9F706E392046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B4250F2-C3A9-4EE4-8F01-7986CEE78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307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03A2E43-4BC3-4500-B997-BBBEC49F2C5F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E452EDA-B5ED-4B31-85CE-929C81F91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54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52EDA-B5ED-4B31-85CE-929C81F918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90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dirty="0"/>
              <a:t>Embed the following comments into the introductory comments</a:t>
            </a:r>
            <a:endParaRPr lang="en-US" b="0" dirty="0" smtClean="0">
              <a:effectLst/>
            </a:endParaRPr>
          </a:p>
          <a:p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52EDA-B5ED-4B31-85CE-929C81F918B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34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52EDA-B5ED-4B31-85CE-929C81F918B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49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52EDA-B5ED-4B31-85CE-929C81F918B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547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dirty="0"/>
              <a:t>Then step back and compare the two polls. Engage the room. Gather reactions to both. Emphasize that both have a useful purpose in their context.</a:t>
            </a:r>
            <a:endParaRPr lang="en-US" b="0" dirty="0" smtClean="0">
              <a:effectLst/>
            </a:endParaRPr>
          </a:p>
          <a:p>
            <a:pPr rtl="0" fontAlgn="base"/>
            <a:r>
              <a:rPr lang="en-US" dirty="0" err="1"/>
              <a:t>Kahoot</a:t>
            </a:r>
            <a:r>
              <a:rPr lang="en-US" dirty="0"/>
              <a:t> #1: Used as a simple polling tool to engage thought and perhaps spark a class discussion</a:t>
            </a:r>
          </a:p>
          <a:p>
            <a:pPr rtl="0" fontAlgn="base"/>
            <a:r>
              <a:rPr lang="en-US" dirty="0" err="1"/>
              <a:t>Kahoot</a:t>
            </a:r>
            <a:r>
              <a:rPr lang="en-US" dirty="0"/>
              <a:t> #2: Used to feed an active learning activity followed by a class debrief.</a:t>
            </a:r>
          </a:p>
          <a:p>
            <a:pPr rtl="0"/>
            <a:r>
              <a:rPr lang="en-US" dirty="0"/>
              <a:t>Both have their uses in the classroom, but the second is geared more toward the objectives of Development Day and the use of technology to deepen active learning.</a:t>
            </a:r>
            <a:endParaRPr lang="en-US" b="0" dirty="0" smtClean="0">
              <a:effectLst/>
            </a:endParaRPr>
          </a:p>
          <a:p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52EDA-B5ED-4B31-85CE-929C81F918B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61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52EDA-B5ED-4B31-85CE-929C81F918B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72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MC PP Template Titl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971800"/>
            <a:ext cx="3048000" cy="15240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724400"/>
            <a:ext cx="5334000" cy="106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324600"/>
            <a:ext cx="2133600" cy="365125"/>
          </a:xfrm>
        </p:spPr>
        <p:txBody>
          <a:bodyPr/>
          <a:lstStyle/>
          <a:p>
            <a:fld id="{D5D190F9-E1A5-475C-AC3A-4DC7BB962536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1A0ADDF4-520B-4E9F-831E-81C5EAAFB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90F9-E1A5-475C-AC3A-4DC7BB962536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DDF4-520B-4E9F-831E-81C5EAAFB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90F9-E1A5-475C-AC3A-4DC7BB962536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DDF4-520B-4E9F-831E-81C5EAAFB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90F9-E1A5-475C-AC3A-4DC7BB962536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DDF4-520B-4E9F-831E-81C5EAAFB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90F9-E1A5-475C-AC3A-4DC7BB962536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DDF4-520B-4E9F-831E-81C5EAAFB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90F9-E1A5-475C-AC3A-4DC7BB962536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DDF4-520B-4E9F-831E-81C5EAAFB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90F9-E1A5-475C-AC3A-4DC7BB962536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DDF4-520B-4E9F-831E-81C5EAAFB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90F9-E1A5-475C-AC3A-4DC7BB962536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DDF4-520B-4E9F-831E-81C5EAAFB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90F9-E1A5-475C-AC3A-4DC7BB962536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DDF4-520B-4E9F-831E-81C5EAAFB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90F9-E1A5-475C-AC3A-4DC7BB962536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DDF4-520B-4E9F-831E-81C5EAAFB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90F9-E1A5-475C-AC3A-4DC7BB962536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DDF4-520B-4E9F-831E-81C5EAAFB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MC PP Template Background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890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14600"/>
            <a:ext cx="82296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190F9-E1A5-475C-AC3A-4DC7BB962536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ADDF4-520B-4E9F-831E-81C5EAAFBF0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pollev.com/lwhughes49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971800"/>
            <a:ext cx="4038600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Development Day!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Spring, </a:t>
            </a:r>
            <a:r>
              <a:rPr lang="en-US" dirty="0" smtClean="0"/>
              <a:t>2018</a:t>
            </a:r>
          </a:p>
          <a:p>
            <a:r>
              <a:rPr lang="en-US" dirty="0" smtClean="0"/>
              <a:t>Brought to you by your friends in C*R*E*A*T*E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</a:t>
            </a:r>
            <a:r>
              <a:rPr lang="en-US" dirty="0" err="1" smtClean="0"/>
              <a:t>Kahoot</a:t>
            </a:r>
            <a:r>
              <a:rPr lang="en-US" dirty="0" smtClean="0"/>
              <a:t> again!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…but on your own this time (if you don’t have a device then pair up, but no large teams!)</a:t>
            </a:r>
          </a:p>
          <a:p>
            <a:r>
              <a:rPr lang="en-US" dirty="0"/>
              <a:t>Go to… </a:t>
            </a:r>
            <a:r>
              <a:rPr lang="en-US" i="1" dirty="0">
                <a:solidFill>
                  <a:srgbClr val="0000FF"/>
                </a:solidFill>
              </a:rPr>
              <a:t>kahoot.it</a:t>
            </a:r>
          </a:p>
          <a:p>
            <a:r>
              <a:rPr lang="en-US" dirty="0"/>
              <a:t>Type in game pin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84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into teams of four!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little whiteboards…</a:t>
            </a:r>
          </a:p>
          <a:p>
            <a:r>
              <a:rPr lang="en-US" dirty="0" smtClean="0"/>
              <a:t>For each question (to follow) discuss your answers to the </a:t>
            </a:r>
            <a:r>
              <a:rPr lang="en-US" dirty="0" err="1" smtClean="0"/>
              <a:t>Kahoot</a:t>
            </a:r>
            <a:r>
              <a:rPr lang="en-US" dirty="0" smtClean="0"/>
              <a:t>! Try to come to agreement.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81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5100" y="76200"/>
            <a:ext cx="3886200" cy="8382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Breakout…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267200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Technology should be allowed in the classroom</a:t>
            </a:r>
          </a:p>
          <a:p>
            <a:r>
              <a:rPr lang="en-US" dirty="0">
                <a:solidFill>
                  <a:srgbClr val="7030A0"/>
                </a:solidFill>
              </a:rPr>
              <a:t>Technology minimizes critical and rational thinking and decision making</a:t>
            </a:r>
          </a:p>
          <a:p>
            <a:r>
              <a:rPr lang="en-US" dirty="0">
                <a:solidFill>
                  <a:srgbClr val="00B050"/>
                </a:solidFill>
              </a:rPr>
              <a:t>Digital materials will replace everything else (textbooks, </a:t>
            </a:r>
            <a:r>
              <a:rPr lang="en-US" dirty="0" smtClean="0">
                <a:solidFill>
                  <a:srgbClr val="00B050"/>
                </a:solidFill>
              </a:rPr>
              <a:t>etc.)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/>
              <a:t>Classroom technology will directly improve learning</a:t>
            </a:r>
          </a:p>
          <a:p>
            <a:r>
              <a:rPr lang="en-US" dirty="0">
                <a:solidFill>
                  <a:srgbClr val="0000FF"/>
                </a:solidFill>
              </a:rPr>
              <a:t>Hard sciences cannot be taught using apps like </a:t>
            </a:r>
            <a:r>
              <a:rPr lang="en-US" dirty="0" err="1">
                <a:solidFill>
                  <a:srgbClr val="0000FF"/>
                </a:solidFill>
              </a:rPr>
              <a:t>Kahoot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There are agreed upon “best practices” for incorporating technology in the classroom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3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0100" y="0"/>
            <a:ext cx="3276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Debrief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267200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Technology should be allowed in the classroom</a:t>
            </a:r>
          </a:p>
          <a:p>
            <a:r>
              <a:rPr lang="en-US" dirty="0">
                <a:solidFill>
                  <a:srgbClr val="7030A0"/>
                </a:solidFill>
              </a:rPr>
              <a:t>Technology minimizes critical and rational thinking and decision making</a:t>
            </a:r>
          </a:p>
          <a:p>
            <a:r>
              <a:rPr lang="en-US" dirty="0">
                <a:solidFill>
                  <a:srgbClr val="00B050"/>
                </a:solidFill>
              </a:rPr>
              <a:t>Digital materials will replace everything else (textbooks, </a:t>
            </a:r>
            <a:r>
              <a:rPr lang="en-US" dirty="0" smtClean="0">
                <a:solidFill>
                  <a:srgbClr val="00B050"/>
                </a:solidFill>
              </a:rPr>
              <a:t>etc.)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/>
              <a:t>Classroom technology will directly improve learning</a:t>
            </a:r>
          </a:p>
          <a:p>
            <a:r>
              <a:rPr lang="en-US" dirty="0">
                <a:solidFill>
                  <a:srgbClr val="0000FF"/>
                </a:solidFill>
              </a:rPr>
              <a:t>Hard sciences cannot be taught using apps like </a:t>
            </a:r>
            <a:r>
              <a:rPr lang="en-US" dirty="0" err="1">
                <a:solidFill>
                  <a:srgbClr val="0000FF"/>
                </a:solidFill>
              </a:rPr>
              <a:t>Kahoot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There are agreed upon “best practices” for incorporating technology in the classroom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42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a more strategic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happened over the past half hour?</a:t>
            </a:r>
          </a:p>
          <a:p>
            <a:endParaRPr lang="en-US" dirty="0"/>
          </a:p>
          <a:p>
            <a:r>
              <a:rPr lang="en-US" dirty="0" smtClean="0"/>
              <a:t>We used two app-based activities to accomplish…what?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84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0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8600"/>
            <a:ext cx="8229600" cy="1143000"/>
          </a:xfrm>
          <a:solidFill>
            <a:schemeClr val="bg1"/>
          </a:solidFill>
          <a:ln w="22225"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/>
              <a:t>UDL and ADA Considerations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52400" y="2412832"/>
            <a:ext cx="8534401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Opening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by Lisa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 Checklist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en-US" alt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83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6200"/>
            <a:ext cx="7897142" cy="662548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4842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229600" cy="1143000"/>
          </a:xfrm>
          <a:solidFill>
            <a:schemeClr val="bg1"/>
          </a:solidFill>
          <a:ln w="47625"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/>
              <a:t>Closing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458200" cy="4800600"/>
          </a:xfrm>
        </p:spPr>
        <p:txBody>
          <a:bodyPr>
            <a:noAutofit/>
          </a:bodyPr>
          <a:lstStyle/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 for being here. This day is a prelude to a wonderful set of lunch and learn topics in the Spring semester…watch for these invitations! </a:t>
            </a: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Now, let’s get a sense of our day together…You’ll need your device again!</a:t>
            </a:r>
          </a:p>
        </p:txBody>
      </p:sp>
    </p:spTree>
    <p:extLst>
      <p:ext uri="{BB962C8B-B14F-4D97-AF65-F5344CB8AC3E}">
        <p14:creationId xmlns:p14="http://schemas.microsoft.com/office/powerpoint/2010/main" val="222054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/>
              <a:t>Post survey (</a:t>
            </a:r>
            <a:r>
              <a:rPr lang="en-US" dirty="0" err="1" smtClean="0"/>
              <a:t>polleverywhere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762000" y="1752600"/>
            <a:ext cx="7696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>
                <a:latin typeface="Arial" panose="020B0604020202020204" pitchFamily="34" charset="0"/>
                <a:hlinkClick r:id="rId2"/>
              </a:rPr>
              <a:t>https://</a:t>
            </a:r>
            <a:r>
              <a:rPr lang="en-US" altLang="en-US" sz="2800" dirty="0" smtClean="0">
                <a:latin typeface="Arial" panose="020B0604020202020204" pitchFamily="34" charset="0"/>
                <a:hlinkClick r:id="rId2"/>
              </a:rPr>
              <a:t>pollev.com/lwhughes490</a:t>
            </a:r>
            <a:endParaRPr lang="en-US" altLang="en-US" sz="28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91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/>
              <a:t>CREATE’s </a:t>
            </a:r>
            <a:r>
              <a:rPr lang="en-US" b="1" dirty="0"/>
              <a:t>Lunch &amp; Learn </a:t>
            </a:r>
            <a:r>
              <a:rPr lang="en-US" b="1" dirty="0" smtClean="0"/>
              <a:t>Line-Up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36576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 smtClean="0">
                <a:solidFill>
                  <a:srgbClr val="7030A0"/>
                </a:solidFill>
              </a:rPr>
              <a:t>-Making </a:t>
            </a:r>
            <a:r>
              <a:rPr lang="en-US" b="1" dirty="0">
                <a:solidFill>
                  <a:srgbClr val="7030A0"/>
                </a:solidFill>
              </a:rPr>
              <a:t>learning visible: </a:t>
            </a:r>
            <a:r>
              <a:rPr lang="en-US" dirty="0">
                <a:solidFill>
                  <a:srgbClr val="7030A0"/>
                </a:solidFill>
              </a:rPr>
              <a:t>Using formal and informal tools to know where students really are! </a:t>
            </a:r>
            <a:endParaRPr lang="en-US" dirty="0" smtClean="0">
              <a:solidFill>
                <a:srgbClr val="7030A0"/>
              </a:solidFill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 smtClean="0">
                <a:solidFill>
                  <a:srgbClr val="0000FF"/>
                </a:solidFill>
              </a:rPr>
              <a:t>-</a:t>
            </a:r>
            <a:r>
              <a:rPr lang="en-US" b="1" dirty="0" err="1" smtClean="0">
                <a:solidFill>
                  <a:srgbClr val="0000FF"/>
                </a:solidFill>
              </a:rPr>
              <a:t>iLearning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101: Creating e-learning </a:t>
            </a:r>
            <a:r>
              <a:rPr lang="en-US" b="1" dirty="0" smtClean="0">
                <a:solidFill>
                  <a:srgbClr val="0000FF"/>
                </a:solidFill>
              </a:rPr>
              <a:t>modules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 smtClean="0"/>
              <a:t>-Beginning </a:t>
            </a:r>
            <a:r>
              <a:rPr lang="en-US" b="1" dirty="0"/>
              <a:t>with the end in mind: </a:t>
            </a:r>
            <a:r>
              <a:rPr lang="en-US" dirty="0" smtClean="0"/>
              <a:t>Using Backward Design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22960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Techno-charged learning…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229600" cy="39624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Expanding options for responsible use of relevant and interactive technologies to improve teaching and learning</a:t>
            </a:r>
          </a:p>
          <a:p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 simple 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interactions 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learning </a:t>
            </a:r>
            <a:endParaRPr lang="en-US" alt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Learner-learner, learner-instructor, learner-content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285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types of assessments to draw conclusions about learner progress towards the 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285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these data to 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adjust instruction in real-time 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additional/alternative 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supports for 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learners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52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/>
              <a:t>CREATE’s </a:t>
            </a:r>
            <a:r>
              <a:rPr lang="en-US" b="1" dirty="0"/>
              <a:t>Lunch &amp; Learn </a:t>
            </a:r>
            <a:r>
              <a:rPr lang="en-US" b="1" dirty="0" smtClean="0"/>
              <a:t>Line-Up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36576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 smtClean="0">
                <a:solidFill>
                  <a:srgbClr val="7030A0"/>
                </a:solidFill>
              </a:rPr>
              <a:t>-Making </a:t>
            </a:r>
            <a:r>
              <a:rPr lang="en-US" b="1" dirty="0">
                <a:solidFill>
                  <a:srgbClr val="7030A0"/>
                </a:solidFill>
              </a:rPr>
              <a:t>learning visible: </a:t>
            </a:r>
            <a:r>
              <a:rPr lang="en-US" dirty="0">
                <a:solidFill>
                  <a:srgbClr val="7030A0"/>
                </a:solidFill>
              </a:rPr>
              <a:t>Using formal and informal tools to know where students really are! </a:t>
            </a:r>
            <a:endParaRPr lang="en-US" dirty="0" smtClean="0">
              <a:solidFill>
                <a:srgbClr val="7030A0"/>
              </a:solidFill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 smtClean="0">
                <a:solidFill>
                  <a:srgbClr val="0000FF"/>
                </a:solidFill>
              </a:rPr>
              <a:t>-</a:t>
            </a:r>
            <a:r>
              <a:rPr lang="en-US" b="1" dirty="0" err="1" smtClean="0">
                <a:solidFill>
                  <a:srgbClr val="0000FF"/>
                </a:solidFill>
              </a:rPr>
              <a:t>iLearning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101: Creating e-learning </a:t>
            </a:r>
            <a:r>
              <a:rPr lang="en-US" b="1" dirty="0" smtClean="0">
                <a:solidFill>
                  <a:srgbClr val="0000FF"/>
                </a:solidFill>
              </a:rPr>
              <a:t>modules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 smtClean="0"/>
              <a:t>-Beginning </a:t>
            </a:r>
            <a:r>
              <a:rPr lang="en-US" b="1" dirty="0"/>
              <a:t>with the end in mind: </a:t>
            </a:r>
            <a:r>
              <a:rPr lang="en-US" dirty="0" smtClean="0"/>
              <a:t>Using Backward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70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Nuggets about ‘teaching’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The longer I am employed as a professor the more unsure I become as to what a teacher is supposed to do.</a:t>
            </a:r>
          </a:p>
          <a:p>
            <a:r>
              <a:rPr lang="en-US" dirty="0" smtClean="0"/>
              <a:t>Everyone is obsessed with teaching…but what about learning?</a:t>
            </a:r>
          </a:p>
          <a:p>
            <a:r>
              <a:rPr lang="en-US" dirty="0" smtClean="0"/>
              <a:t>Carl Rogers: Nothing of value can be taught, but much value can be learned</a:t>
            </a:r>
          </a:p>
          <a:p>
            <a:r>
              <a:rPr lang="en-US" dirty="0" smtClean="0"/>
              <a:t>Substitute “learn” for “teach” as in “those who can do, those who can’t </a:t>
            </a:r>
            <a:r>
              <a:rPr lang="en-US" b="1" dirty="0" smtClean="0">
                <a:solidFill>
                  <a:srgbClr val="7030A0"/>
                </a:solidFill>
              </a:rPr>
              <a:t>learn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Teachers require learners to survive; learners don’t require teachers</a:t>
            </a:r>
          </a:p>
          <a:p>
            <a:r>
              <a:rPr lang="en-US" dirty="0" smtClean="0"/>
              <a:t>We can’t accept responsibility for learning. What students learn is up to them…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3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763000" cy="6572250"/>
          </a:xfrm>
        </p:spPr>
      </p:pic>
    </p:spTree>
    <p:extLst>
      <p:ext uri="{BB962C8B-B14F-4D97-AF65-F5344CB8AC3E}">
        <p14:creationId xmlns:p14="http://schemas.microsoft.com/office/powerpoint/2010/main" val="309252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2890"/>
            <a:ext cx="6158917" cy="58674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262890"/>
            <a:ext cx="1878675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609600" y="457200"/>
            <a:ext cx="8229600" cy="498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114300" indent="0" algn="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 smtClean="0">
                <a:solidFill>
                  <a:schemeClr val="bg1"/>
                </a:solidFill>
              </a:rPr>
              <a:t>Did you know…</a:t>
            </a:r>
            <a:r>
              <a:rPr lang="en-US" altLang="en-US" sz="2400" dirty="0">
                <a:solidFill>
                  <a:schemeClr val="bg1"/>
                </a:solidFill>
              </a:rPr>
              <a:t/>
            </a:r>
            <a:br>
              <a:rPr lang="en-US" altLang="en-US" sz="2400" dirty="0">
                <a:solidFill>
                  <a:schemeClr val="bg1"/>
                </a:solidFill>
              </a:rPr>
            </a:br>
            <a:endParaRPr lang="en-US" alt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42% of say they’ve taught an online course and 36% a blended/hybrid course.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About 90% designed the courses they’ve taught.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Less than half received training in design/build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Seven in ten faculty who taught online say the experience helped them develop pedagogical skills that improved their teaching in all modalities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More than 9 in 10 digital learning leaders, and nearly two-thirds of faculty members, support the increased use of technology in education.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524000"/>
            <a:ext cx="4572638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01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685800"/>
            <a:ext cx="8229600" cy="1143000"/>
          </a:xfrm>
        </p:spPr>
        <p:txBody>
          <a:bodyPr/>
          <a:lstStyle/>
          <a:p>
            <a:r>
              <a:rPr lang="en-US" dirty="0" smtClean="0"/>
              <a:t>Let’s </a:t>
            </a:r>
            <a:r>
              <a:rPr lang="en-US" dirty="0" err="1" smtClean="0"/>
              <a:t>Kahoot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2971800"/>
          </a:xfrm>
        </p:spPr>
        <p:txBody>
          <a:bodyPr/>
          <a:lstStyle/>
          <a:p>
            <a:r>
              <a:rPr lang="en-US" dirty="0" smtClean="0"/>
              <a:t>Teams of four…use someone’s phone or tablet (one per team)</a:t>
            </a:r>
          </a:p>
          <a:p>
            <a:r>
              <a:rPr lang="en-US" dirty="0" smtClean="0"/>
              <a:t>Go to… </a:t>
            </a:r>
            <a:r>
              <a:rPr lang="en-US" i="1" dirty="0" smtClean="0">
                <a:solidFill>
                  <a:srgbClr val="0000FF"/>
                </a:solidFill>
              </a:rPr>
              <a:t>kahoot.it</a:t>
            </a:r>
          </a:p>
          <a:p>
            <a:r>
              <a:rPr lang="en-US" dirty="0" smtClean="0"/>
              <a:t>Type in the game pin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9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2001</TotalTime>
  <Words>651</Words>
  <Application>Microsoft Office PowerPoint</Application>
  <PresentationFormat>On-screen Show (4:3)</PresentationFormat>
  <Paragraphs>87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Development Day! </vt:lpstr>
      <vt:lpstr>CREATE’s Lunch &amp; Learn Line-Up</vt:lpstr>
      <vt:lpstr>Techno-charged learning…</vt:lpstr>
      <vt:lpstr>CREATE’s Lunch &amp; Learn Line-Up</vt:lpstr>
      <vt:lpstr>Nuggets about ‘teaching’</vt:lpstr>
      <vt:lpstr>PowerPoint Presentation</vt:lpstr>
      <vt:lpstr>PowerPoint Presentation</vt:lpstr>
      <vt:lpstr>PowerPoint Presentation</vt:lpstr>
      <vt:lpstr>Let’s Kahoot!</vt:lpstr>
      <vt:lpstr>Let’s Kahoot again!</vt:lpstr>
      <vt:lpstr>Back into teams of four!</vt:lpstr>
      <vt:lpstr>Breakout…</vt:lpstr>
      <vt:lpstr>Debrief</vt:lpstr>
      <vt:lpstr>On a more strategic level</vt:lpstr>
      <vt:lpstr>PowerPoint Presentation</vt:lpstr>
      <vt:lpstr>UDL and ADA Considerations</vt:lpstr>
      <vt:lpstr>PowerPoint Presentation</vt:lpstr>
      <vt:lpstr>Closing comments</vt:lpstr>
      <vt:lpstr>Post survey (polleverywhere)</vt:lpstr>
    </vt:vector>
  </TitlesOfParts>
  <Company>Nebraska Methodist Health System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ebillin</dc:creator>
  <cp:lastModifiedBy>Hughes, LW</cp:lastModifiedBy>
  <cp:revision>43</cp:revision>
  <cp:lastPrinted>2018-02-08T21:38:57Z</cp:lastPrinted>
  <dcterms:created xsi:type="dcterms:W3CDTF">2014-09-10T18:48:26Z</dcterms:created>
  <dcterms:modified xsi:type="dcterms:W3CDTF">2018-02-09T13:34:54Z</dcterms:modified>
</cp:coreProperties>
</file>