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84" r:id="rId4"/>
    <p:sldId id="276" r:id="rId5"/>
    <p:sldId id="277" r:id="rId6"/>
    <p:sldId id="278" r:id="rId7"/>
    <p:sldId id="265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ED54A-4799-4054-A135-0EA4ABE44B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7A40E-D560-4E5D-899B-AC3AC76E0174}">
      <dgm:prSet phldrT="[Text]"/>
      <dgm:spPr/>
      <dgm:t>
        <a:bodyPr/>
        <a:lstStyle/>
        <a:p>
          <a:r>
            <a:rPr lang="en-US" dirty="0" smtClean="0"/>
            <a:t>Blended Model</a:t>
          </a:r>
          <a:endParaRPr lang="en-US" dirty="0"/>
        </a:p>
      </dgm:t>
    </dgm:pt>
    <dgm:pt modelId="{E0475130-BC94-4606-8154-AD6EF41DEDEF}" type="parTrans" cxnId="{26C938D6-0076-4F41-A88B-2BC1DA7CF9FA}">
      <dgm:prSet/>
      <dgm:spPr/>
      <dgm:t>
        <a:bodyPr/>
        <a:lstStyle/>
        <a:p>
          <a:endParaRPr lang="en-US"/>
        </a:p>
      </dgm:t>
    </dgm:pt>
    <dgm:pt modelId="{E36723F4-00C9-4F2C-B392-5D1EF5F1FE0F}" type="sibTrans" cxnId="{26C938D6-0076-4F41-A88B-2BC1DA7CF9FA}">
      <dgm:prSet/>
      <dgm:spPr/>
      <dgm:t>
        <a:bodyPr/>
        <a:lstStyle/>
        <a:p>
          <a:endParaRPr lang="en-US"/>
        </a:p>
      </dgm:t>
    </dgm:pt>
    <dgm:pt modelId="{93461ECE-B5E5-487E-B638-DADF5EBE7E06}">
      <dgm:prSet phldrT="[Text]"/>
      <dgm:spPr/>
      <dgm:t>
        <a:bodyPr/>
        <a:lstStyle/>
        <a:p>
          <a:r>
            <a:rPr lang="en-US" dirty="0" smtClean="0"/>
            <a:t>Classroom Assessment Focus</a:t>
          </a:r>
          <a:r>
            <a:rPr lang="en-US" baseline="30000" dirty="0" smtClean="0"/>
            <a:t>2</a:t>
          </a:r>
          <a:endParaRPr lang="en-US" dirty="0"/>
        </a:p>
      </dgm:t>
    </dgm:pt>
    <dgm:pt modelId="{B04BEB13-71D5-4C50-9749-D8BD9AEEB5EE}" type="parTrans" cxnId="{889D08D3-F67D-40B8-B017-2B7D94D38EA9}">
      <dgm:prSet/>
      <dgm:spPr/>
      <dgm:t>
        <a:bodyPr/>
        <a:lstStyle/>
        <a:p>
          <a:endParaRPr lang="en-US"/>
        </a:p>
      </dgm:t>
    </dgm:pt>
    <dgm:pt modelId="{D4CBF0BE-D0D6-401A-AF39-47EE132AED00}" type="sibTrans" cxnId="{889D08D3-F67D-40B8-B017-2B7D94D38EA9}">
      <dgm:prSet/>
      <dgm:spPr/>
      <dgm:t>
        <a:bodyPr/>
        <a:lstStyle/>
        <a:p>
          <a:endParaRPr lang="en-US"/>
        </a:p>
      </dgm:t>
    </dgm:pt>
    <dgm:pt modelId="{4ECD7FF8-8E8B-41CB-981E-4548F99C617B}">
      <dgm:prSet phldrT="[Text]"/>
      <dgm:spPr/>
      <dgm:t>
        <a:bodyPr/>
        <a:lstStyle/>
        <a:p>
          <a:r>
            <a:rPr lang="en-US" dirty="0" smtClean="0"/>
            <a:t>Student Engagement Focus</a:t>
          </a:r>
          <a:r>
            <a:rPr lang="en-US" baseline="30000" dirty="0" smtClean="0"/>
            <a:t>3</a:t>
          </a:r>
          <a:endParaRPr lang="en-US" dirty="0"/>
        </a:p>
      </dgm:t>
    </dgm:pt>
    <dgm:pt modelId="{0F8511F7-94DE-4A2E-8A07-1D4ADDC6D49B}" type="parTrans" cxnId="{FAB58093-AFAE-4F26-B467-A1C2A4CADA5A}">
      <dgm:prSet/>
      <dgm:spPr/>
      <dgm:t>
        <a:bodyPr/>
        <a:lstStyle/>
        <a:p>
          <a:endParaRPr lang="en-US"/>
        </a:p>
      </dgm:t>
    </dgm:pt>
    <dgm:pt modelId="{D789CF16-6446-4C3D-8485-A8C7440829DF}" type="sibTrans" cxnId="{FAB58093-AFAE-4F26-B467-A1C2A4CADA5A}">
      <dgm:prSet/>
      <dgm:spPr/>
      <dgm:t>
        <a:bodyPr/>
        <a:lstStyle/>
        <a:p>
          <a:endParaRPr lang="en-US"/>
        </a:p>
      </dgm:t>
    </dgm:pt>
    <dgm:pt modelId="{DF374860-EB5F-4506-B1D9-CC18C5E066AC}" type="pres">
      <dgm:prSet presAssocID="{834ED54A-4799-4054-A135-0EA4ABE44B0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763A344-72BD-40AB-AFE1-6D068456982E}" type="pres">
      <dgm:prSet presAssocID="{06A7A40E-D560-4E5D-899B-AC3AC76E0174}" presName="centerShape" presStyleLbl="node0" presStyleIdx="0" presStyleCnt="1"/>
      <dgm:spPr/>
    </dgm:pt>
    <dgm:pt modelId="{51AAAA17-F13E-4839-AA90-AEADAF941319}" type="pres">
      <dgm:prSet presAssocID="{B04BEB13-71D5-4C50-9749-D8BD9AEEB5EE}" presName="parTrans" presStyleLbl="bgSibTrans2D1" presStyleIdx="0" presStyleCnt="2"/>
      <dgm:spPr/>
    </dgm:pt>
    <dgm:pt modelId="{5C06BE30-3EF1-4411-B039-34E1455D661A}" type="pres">
      <dgm:prSet presAssocID="{93461ECE-B5E5-487E-B638-DADF5EBE7E06}" presName="node" presStyleLbl="node1" presStyleIdx="0" presStyleCnt="2">
        <dgm:presLayoutVars>
          <dgm:bulletEnabled val="1"/>
        </dgm:presLayoutVars>
      </dgm:prSet>
      <dgm:spPr/>
    </dgm:pt>
    <dgm:pt modelId="{36739844-A55C-477C-92DA-B497669149B5}" type="pres">
      <dgm:prSet presAssocID="{0F8511F7-94DE-4A2E-8A07-1D4ADDC6D49B}" presName="parTrans" presStyleLbl="bgSibTrans2D1" presStyleIdx="1" presStyleCnt="2"/>
      <dgm:spPr/>
    </dgm:pt>
    <dgm:pt modelId="{4557BE8F-4F5C-4128-881C-976FA23F3877}" type="pres">
      <dgm:prSet presAssocID="{4ECD7FF8-8E8B-41CB-981E-4548F99C617B}" presName="node" presStyleLbl="node1" presStyleIdx="1" presStyleCnt="2">
        <dgm:presLayoutVars>
          <dgm:bulletEnabled val="1"/>
        </dgm:presLayoutVars>
      </dgm:prSet>
      <dgm:spPr/>
    </dgm:pt>
  </dgm:ptLst>
  <dgm:cxnLst>
    <dgm:cxn modelId="{09DC8F9F-A971-4485-AD1D-232CE6A9DB9D}" type="presOf" srcId="{4ECD7FF8-8E8B-41CB-981E-4548F99C617B}" destId="{4557BE8F-4F5C-4128-881C-976FA23F3877}" srcOrd="0" destOrd="0" presId="urn:microsoft.com/office/officeart/2005/8/layout/radial4"/>
    <dgm:cxn modelId="{A27EF542-30DD-4A0C-8DE7-997A237F76CC}" type="presOf" srcId="{B04BEB13-71D5-4C50-9749-D8BD9AEEB5EE}" destId="{51AAAA17-F13E-4839-AA90-AEADAF941319}" srcOrd="0" destOrd="0" presId="urn:microsoft.com/office/officeart/2005/8/layout/radial4"/>
    <dgm:cxn modelId="{889D08D3-F67D-40B8-B017-2B7D94D38EA9}" srcId="{06A7A40E-D560-4E5D-899B-AC3AC76E0174}" destId="{93461ECE-B5E5-487E-B638-DADF5EBE7E06}" srcOrd="0" destOrd="0" parTransId="{B04BEB13-71D5-4C50-9749-D8BD9AEEB5EE}" sibTransId="{D4CBF0BE-D0D6-401A-AF39-47EE132AED00}"/>
    <dgm:cxn modelId="{D3FD85BF-40DA-446E-B832-392B1ADA37E4}" type="presOf" srcId="{93461ECE-B5E5-487E-B638-DADF5EBE7E06}" destId="{5C06BE30-3EF1-4411-B039-34E1455D661A}" srcOrd="0" destOrd="0" presId="urn:microsoft.com/office/officeart/2005/8/layout/radial4"/>
    <dgm:cxn modelId="{6406B4BC-C6F3-4481-9F45-268B67F096B0}" type="presOf" srcId="{834ED54A-4799-4054-A135-0EA4ABE44B08}" destId="{DF374860-EB5F-4506-B1D9-CC18C5E066AC}" srcOrd="0" destOrd="0" presId="urn:microsoft.com/office/officeart/2005/8/layout/radial4"/>
    <dgm:cxn modelId="{FAB58093-AFAE-4F26-B467-A1C2A4CADA5A}" srcId="{06A7A40E-D560-4E5D-899B-AC3AC76E0174}" destId="{4ECD7FF8-8E8B-41CB-981E-4548F99C617B}" srcOrd="1" destOrd="0" parTransId="{0F8511F7-94DE-4A2E-8A07-1D4ADDC6D49B}" sibTransId="{D789CF16-6446-4C3D-8485-A8C7440829DF}"/>
    <dgm:cxn modelId="{53324971-0D1F-4210-A040-623A16EB9FA8}" type="presOf" srcId="{0F8511F7-94DE-4A2E-8A07-1D4ADDC6D49B}" destId="{36739844-A55C-477C-92DA-B497669149B5}" srcOrd="0" destOrd="0" presId="urn:microsoft.com/office/officeart/2005/8/layout/radial4"/>
    <dgm:cxn modelId="{26C938D6-0076-4F41-A88B-2BC1DA7CF9FA}" srcId="{834ED54A-4799-4054-A135-0EA4ABE44B08}" destId="{06A7A40E-D560-4E5D-899B-AC3AC76E0174}" srcOrd="0" destOrd="0" parTransId="{E0475130-BC94-4606-8154-AD6EF41DEDEF}" sibTransId="{E36723F4-00C9-4F2C-B392-5D1EF5F1FE0F}"/>
    <dgm:cxn modelId="{04E2535C-3A63-4DE5-9580-BB3096E64FC3}" type="presOf" srcId="{06A7A40E-D560-4E5D-899B-AC3AC76E0174}" destId="{2763A344-72BD-40AB-AFE1-6D068456982E}" srcOrd="0" destOrd="0" presId="urn:microsoft.com/office/officeart/2005/8/layout/radial4"/>
    <dgm:cxn modelId="{6A956362-D42E-48AF-8623-4DEC4162A2D7}" type="presParOf" srcId="{DF374860-EB5F-4506-B1D9-CC18C5E066AC}" destId="{2763A344-72BD-40AB-AFE1-6D068456982E}" srcOrd="0" destOrd="0" presId="urn:microsoft.com/office/officeart/2005/8/layout/radial4"/>
    <dgm:cxn modelId="{5B700DDC-912D-4215-AB21-BDEF58146417}" type="presParOf" srcId="{DF374860-EB5F-4506-B1D9-CC18C5E066AC}" destId="{51AAAA17-F13E-4839-AA90-AEADAF941319}" srcOrd="1" destOrd="0" presId="urn:microsoft.com/office/officeart/2005/8/layout/radial4"/>
    <dgm:cxn modelId="{78D45709-52C9-4FA2-8B40-2B81F876588B}" type="presParOf" srcId="{DF374860-EB5F-4506-B1D9-CC18C5E066AC}" destId="{5C06BE30-3EF1-4411-B039-34E1455D661A}" srcOrd="2" destOrd="0" presId="urn:microsoft.com/office/officeart/2005/8/layout/radial4"/>
    <dgm:cxn modelId="{C18FE1AB-B4C1-43AE-A851-18BC885FB14B}" type="presParOf" srcId="{DF374860-EB5F-4506-B1D9-CC18C5E066AC}" destId="{36739844-A55C-477C-92DA-B497669149B5}" srcOrd="3" destOrd="0" presId="urn:microsoft.com/office/officeart/2005/8/layout/radial4"/>
    <dgm:cxn modelId="{4587AA90-A825-4D87-9855-CC0AC8F8F930}" type="presParOf" srcId="{DF374860-EB5F-4506-B1D9-CC18C5E066AC}" destId="{4557BE8F-4F5C-4128-881C-976FA23F387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3A344-72BD-40AB-AFE1-6D068456982E}">
      <dsp:nvSpPr>
        <dsp:cNvPr id="0" name=""/>
        <dsp:cNvSpPr/>
      </dsp:nvSpPr>
      <dsp:spPr>
        <a:xfrm>
          <a:off x="2816066" y="1761321"/>
          <a:ext cx="2597467" cy="2597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Blended Model</a:t>
          </a:r>
          <a:endParaRPr lang="en-US" sz="4100" kern="1200" dirty="0"/>
        </a:p>
      </dsp:txBody>
      <dsp:txXfrm>
        <a:off x="3196456" y="2141711"/>
        <a:ext cx="1836687" cy="1836687"/>
      </dsp:txXfrm>
    </dsp:sp>
    <dsp:sp modelId="{51AAAA17-F13E-4839-AA90-AEADAF941319}">
      <dsp:nvSpPr>
        <dsp:cNvPr id="0" name=""/>
        <dsp:cNvSpPr/>
      </dsp:nvSpPr>
      <dsp:spPr>
        <a:xfrm rot="12900000">
          <a:off x="1052271" y="1276500"/>
          <a:ext cx="2087923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6BE30-3EF1-4411-B039-34E1455D661A}">
      <dsp:nvSpPr>
        <dsp:cNvPr id="0" name=""/>
        <dsp:cNvSpPr/>
      </dsp:nvSpPr>
      <dsp:spPr>
        <a:xfrm>
          <a:off x="7272" y="60810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Classroom Assessment Focus</a:t>
          </a:r>
          <a:r>
            <a:rPr lang="en-US" sz="3400" kern="1200" baseline="30000" dirty="0" smtClean="0"/>
            <a:t>2</a:t>
          </a:r>
          <a:endParaRPr lang="en-US" sz="3400" kern="1200" dirty="0"/>
        </a:p>
      </dsp:txBody>
      <dsp:txXfrm>
        <a:off x="65091" y="118629"/>
        <a:ext cx="2351956" cy="1858437"/>
      </dsp:txXfrm>
    </dsp:sp>
    <dsp:sp modelId="{36739844-A55C-477C-92DA-B497669149B5}">
      <dsp:nvSpPr>
        <dsp:cNvPr id="0" name=""/>
        <dsp:cNvSpPr/>
      </dsp:nvSpPr>
      <dsp:spPr>
        <a:xfrm rot="19500000">
          <a:off x="5089404" y="1276500"/>
          <a:ext cx="2087923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7BE8F-4F5C-4128-881C-976FA23F3877}">
      <dsp:nvSpPr>
        <dsp:cNvPr id="0" name=""/>
        <dsp:cNvSpPr/>
      </dsp:nvSpPr>
      <dsp:spPr>
        <a:xfrm>
          <a:off x="5754732" y="60810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Student Engagement Focus</a:t>
          </a:r>
          <a:r>
            <a:rPr lang="en-US" sz="3400" kern="1200" baseline="30000" dirty="0" smtClean="0"/>
            <a:t>3</a:t>
          </a:r>
          <a:endParaRPr lang="en-US" sz="3400" kern="1200" dirty="0"/>
        </a:p>
      </dsp:txBody>
      <dsp:txXfrm>
        <a:off x="5812551" y="118629"/>
        <a:ext cx="2351956" cy="185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1360-2DDA-46BB-9BA1-044C34D7318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72EC1-6CE2-4061-B0BE-8D7D7019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8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2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0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4B69-5E3B-471B-847A-3F70598E9875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971A-BB1B-4541-8020-8138434EE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820102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973B-33E2-4ABD-B18B-25261AF1F2F1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53A1-B4B4-4A5E-ADBB-077FAC256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244886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0AC21-98DA-487A-B6F2-F8A43E02ECD7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467E-313C-4CF8-A6B6-7272D8BAF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814274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196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4871-DF53-4F0D-BF0A-1F97F3BB0006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FFD67-5D50-409E-B268-B27BD98C7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005127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9496-2A27-44FC-8494-FF4FF084BB4B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1E638-A312-42F1-B2DE-72926E73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8003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8ACC-94AB-4F83-BBF4-283A433352C5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F611-5692-476E-82ED-085FECD7D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446412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B19E-8B36-4855-96D1-A84BB622E8B1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EBAC-632E-4867-8BCD-A0C9E51D7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981140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1644-1CA7-494F-AFE9-68675E9D7EDD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67A2D-39BE-48D2-BE1C-B032034D9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61208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B40B-5F08-4782-8E3A-CFA78D378E0E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6C62-E051-4C8E-A03D-CC708915E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822555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C94E-B089-418F-8BBD-6864E83ED4E9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3F39-A34E-418F-AB12-3F2874169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175172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NMC_TextSlid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28B894-8426-4056-A5B9-BC76CDE233C5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A8F748-1385-489F-BEE3-1DFA634270C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6" r:id="rId9"/>
    <p:sldLayoutId id="2147483687" r:id="rId10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839200" cy="1470025"/>
          </a:xfrm>
        </p:spPr>
        <p:txBody>
          <a:bodyPr/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</a:t>
            </a:r>
            <a:r>
              <a:rPr lang="en-US" sz="5400" b="1" dirty="0"/>
              <a:t>“Let’s Get Active” Hoedown!: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200" b="1" dirty="0" smtClean="0"/>
              <a:t>An </a:t>
            </a:r>
            <a:r>
              <a:rPr lang="en-US" sz="3200" b="1" dirty="0"/>
              <a:t>Active Teaching and Learning Strategy Swap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 </a:t>
            </a:r>
            <a:br>
              <a:rPr lang="en-US" sz="5400" dirty="0"/>
            </a:br>
            <a:endParaRPr lang="en-US" altLang="en-US" sz="5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CREATE Series 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Tuesday, December 6, 2016</a:t>
            </a:r>
          </a:p>
          <a:p>
            <a:r>
              <a:rPr lang="en-US" dirty="0" smtClean="0"/>
              <a:t>Clark 2253</a:t>
            </a:r>
          </a:p>
          <a:p>
            <a:r>
              <a:rPr lang="en-US" dirty="0" smtClean="0"/>
              <a:t>Dr. Heather Henrichs, Associate Professor, Arts &amp; Sciences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create focus to your decisions for active teaching and learning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Backward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7375E"/>
                </a:solidFill>
              </a:rPr>
              <a:t>Focus on “enduring </a:t>
            </a:r>
            <a:r>
              <a:rPr lang="en-US" altLang="en-US" dirty="0" smtClean="0">
                <a:solidFill>
                  <a:srgbClr val="17375E"/>
                </a:solidFill>
              </a:rPr>
              <a:t>concepts”</a:t>
            </a:r>
            <a:r>
              <a:rPr lang="en-US" altLang="en-US" baseline="30000" dirty="0" smtClean="0">
                <a:solidFill>
                  <a:srgbClr val="17375E"/>
                </a:solidFill>
              </a:rPr>
              <a:t>1</a:t>
            </a:r>
          </a:p>
          <a:p>
            <a:pPr lvl="1"/>
            <a:endParaRPr lang="en-US" altLang="en-US" dirty="0">
              <a:solidFill>
                <a:srgbClr val="17375E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6754" y="6324600"/>
            <a:ext cx="5715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Wiggins, G. &amp; </a:t>
            </a:r>
            <a:r>
              <a:rPr lang="en-US" dirty="0" err="1" smtClean="0"/>
              <a:t>McTighe</a:t>
            </a:r>
            <a:r>
              <a:rPr lang="en-US" dirty="0" smtClean="0"/>
              <a:t>, J. (2005) Understanding by design: Expanded 2nd edition. Upper Saddle River, NJ: Pearson Education, Inc. (pp. 15).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33600"/>
            <a:ext cx="6175624" cy="387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96403"/>
      </p:ext>
    </p:extLst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TGI?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17375E"/>
                </a:solidFill>
              </a:rPr>
              <a:t>Teaching Goals Inventory </a:t>
            </a:r>
            <a:r>
              <a:rPr lang="en-US" altLang="en-US" baseline="30000" dirty="0" smtClean="0">
                <a:solidFill>
                  <a:srgbClr val="17375E"/>
                </a:solidFill>
              </a:rPr>
              <a:t>2</a:t>
            </a:r>
          </a:p>
          <a:p>
            <a:pPr lvl="1"/>
            <a:r>
              <a:rPr lang="en-US" altLang="en-US" dirty="0" smtClean="0"/>
              <a:t>Focus on ‘enduring concepts’ related to clusters: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Higher-Order Thinking Skills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Basic Academic Success Skills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Discipline-Specific Knowledge and Skills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Liberal Arts and Academic Values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Work and Career Preparation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Personal Development</a:t>
            </a:r>
          </a:p>
          <a:p>
            <a:pPr marL="457200" lvl="1" indent="0">
              <a:buNone/>
            </a:pPr>
            <a:endParaRPr lang="en-US" altLang="en-US" dirty="0" smtClean="0">
              <a:solidFill>
                <a:srgbClr val="17375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72200"/>
            <a:ext cx="6934200" cy="5492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Inc.</a:t>
            </a: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Selection of Strategy</a:t>
            </a:r>
            <a:endParaRPr lang="en-US" altLang="en-US" sz="48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038614"/>
              </p:ext>
            </p:extLst>
          </p:nvPr>
        </p:nvGraphicFramePr>
        <p:xfrm>
          <a:off x="304800" y="15240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791200"/>
            <a:ext cx="6934200" cy="9302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</a:t>
            </a:r>
            <a:r>
              <a:rPr lang="en-US" dirty="0" smtClean="0"/>
              <a:t>.</a:t>
            </a:r>
          </a:p>
          <a:p>
            <a:pPr algn="l">
              <a:defRPr/>
            </a:pPr>
            <a:r>
              <a:rPr lang="en-US" dirty="0" smtClean="0"/>
              <a:t>    3. Barkley, E.F. (2010). Student Engagement Techniques: A handbook for college faculty. 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smtClean="0"/>
              <a:t>San Francisco, CA: </a:t>
            </a:r>
            <a:r>
              <a:rPr lang="en-US" dirty="0"/>
              <a:t>John Wiley &amp; Sons, Inc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95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Classroom Assessment Focus Example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134705"/>
            <a:ext cx="8746870" cy="2894495"/>
          </a:xfrm>
          <a:prstGeom prst="rect">
            <a:avLst/>
          </a:prstGeom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791200"/>
            <a:ext cx="6934200" cy="9302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</a:t>
            </a:r>
            <a:r>
              <a:rPr lang="en-US" dirty="0" smtClean="0"/>
              <a:t>. (pp. 197).</a:t>
            </a:r>
          </a:p>
          <a:p>
            <a:pPr algn="l"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Student Engagement Focus Example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69" y="2286000"/>
            <a:ext cx="8816054" cy="2733592"/>
          </a:xfrm>
          <a:prstGeom prst="rect">
            <a:avLst/>
          </a:prstGeom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791200"/>
            <a:ext cx="6934200" cy="930275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3. Barkley, E.F. (2010). Student Engagement Techniques: A handbook for college faculty. 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smtClean="0"/>
              <a:t>San Francisco, CA: </a:t>
            </a:r>
            <a:r>
              <a:rPr lang="en-US" dirty="0"/>
              <a:t>John Wiley &amp; Sons, Inc</a:t>
            </a:r>
            <a:r>
              <a:rPr lang="en-US" dirty="0" smtClean="0"/>
              <a:t>. (pp. 174).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98689"/>
      </p:ext>
    </p:extLst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NMC PPT Template</Template>
  <TotalTime>32</TotalTime>
  <Words>252</Words>
  <Application>Microsoft Office PowerPoint</Application>
  <PresentationFormat>On-screen Show (4:3)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“Let’s Get Active” Hoedown!:  An Active Teaching and Learning Strategy Swap     </vt:lpstr>
      <vt:lpstr>How to create focus to your decisions for active teaching and learning strategies</vt:lpstr>
      <vt:lpstr>What is Backward Design?</vt:lpstr>
      <vt:lpstr>What is a TGI?</vt:lpstr>
      <vt:lpstr>Selection of Strategy</vt:lpstr>
      <vt:lpstr>Classroom Assessment Focus Example</vt:lpstr>
      <vt:lpstr>Student Engagement Focus Example</vt:lpstr>
      <vt:lpstr>Questions?</vt:lpstr>
    </vt:vector>
  </TitlesOfParts>
  <Company>NEBRASKA METHODIST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“Let’s Get Active” Hoedown!:  An Active Teaching and Learning Strategy Swap</dc:title>
  <dc:creator>Henrichs, Heather</dc:creator>
  <cp:lastModifiedBy>Henrichs, Heather</cp:lastModifiedBy>
  <cp:revision>5</cp:revision>
  <dcterms:created xsi:type="dcterms:W3CDTF">2016-12-06T17:10:49Z</dcterms:created>
  <dcterms:modified xsi:type="dcterms:W3CDTF">2016-12-06T17:42:59Z</dcterms:modified>
</cp:coreProperties>
</file>