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5" r:id="rId3"/>
    <p:sldId id="284" r:id="rId4"/>
    <p:sldId id="276" r:id="rId5"/>
    <p:sldId id="277" r:id="rId6"/>
    <p:sldId id="286" r:id="rId7"/>
    <p:sldId id="265" r:id="rId8"/>
    <p:sldId id="287" r:id="rId9"/>
    <p:sldId id="278" r:id="rId10"/>
    <p:sldId id="285" r:id="rId1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>
      <p:cViewPr varScale="1">
        <p:scale>
          <a:sx n="118" d="100"/>
          <a:sy n="118" d="100"/>
        </p:scale>
        <p:origin x="13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4ED54A-4799-4054-A135-0EA4ABE44B0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A7A40E-D560-4E5D-899B-AC3AC76E0174}">
      <dgm:prSet phldrT="[Text]"/>
      <dgm:spPr/>
      <dgm:t>
        <a:bodyPr/>
        <a:lstStyle/>
        <a:p>
          <a:r>
            <a:rPr lang="en-US" dirty="0" smtClean="0"/>
            <a:t>Blended Model</a:t>
          </a:r>
          <a:endParaRPr lang="en-US" dirty="0"/>
        </a:p>
      </dgm:t>
    </dgm:pt>
    <dgm:pt modelId="{E0475130-BC94-4606-8154-AD6EF41DEDEF}" type="parTrans" cxnId="{26C938D6-0076-4F41-A88B-2BC1DA7CF9FA}">
      <dgm:prSet/>
      <dgm:spPr/>
      <dgm:t>
        <a:bodyPr/>
        <a:lstStyle/>
        <a:p>
          <a:endParaRPr lang="en-US"/>
        </a:p>
      </dgm:t>
    </dgm:pt>
    <dgm:pt modelId="{E36723F4-00C9-4F2C-B392-5D1EF5F1FE0F}" type="sibTrans" cxnId="{26C938D6-0076-4F41-A88B-2BC1DA7CF9FA}">
      <dgm:prSet/>
      <dgm:spPr/>
      <dgm:t>
        <a:bodyPr/>
        <a:lstStyle/>
        <a:p>
          <a:endParaRPr lang="en-US"/>
        </a:p>
      </dgm:t>
    </dgm:pt>
    <dgm:pt modelId="{93461ECE-B5E5-487E-B638-DADF5EBE7E06}">
      <dgm:prSet phldrT="[Text]"/>
      <dgm:spPr/>
      <dgm:t>
        <a:bodyPr/>
        <a:lstStyle/>
        <a:p>
          <a:r>
            <a:rPr lang="en-US" dirty="0" smtClean="0"/>
            <a:t>Classroom Assessment </a:t>
          </a:r>
          <a:r>
            <a:rPr lang="en-US" dirty="0" smtClean="0"/>
            <a:t>Focus</a:t>
          </a:r>
          <a:r>
            <a:rPr lang="en-US" baseline="30000" dirty="0" smtClean="0"/>
            <a:t>3, 2 </a:t>
          </a:r>
          <a:endParaRPr lang="en-US" dirty="0"/>
        </a:p>
      </dgm:t>
    </dgm:pt>
    <dgm:pt modelId="{B04BEB13-71D5-4C50-9749-D8BD9AEEB5EE}" type="parTrans" cxnId="{889D08D3-F67D-40B8-B017-2B7D94D38EA9}">
      <dgm:prSet/>
      <dgm:spPr/>
      <dgm:t>
        <a:bodyPr/>
        <a:lstStyle/>
        <a:p>
          <a:endParaRPr lang="en-US"/>
        </a:p>
      </dgm:t>
    </dgm:pt>
    <dgm:pt modelId="{D4CBF0BE-D0D6-401A-AF39-47EE132AED00}" type="sibTrans" cxnId="{889D08D3-F67D-40B8-B017-2B7D94D38EA9}">
      <dgm:prSet/>
      <dgm:spPr/>
      <dgm:t>
        <a:bodyPr/>
        <a:lstStyle/>
        <a:p>
          <a:endParaRPr lang="en-US"/>
        </a:p>
      </dgm:t>
    </dgm:pt>
    <dgm:pt modelId="{4ECD7FF8-8E8B-41CB-981E-4548F99C617B}">
      <dgm:prSet phldrT="[Text]"/>
      <dgm:spPr/>
      <dgm:t>
        <a:bodyPr/>
        <a:lstStyle/>
        <a:p>
          <a:r>
            <a:rPr lang="en-US" dirty="0" smtClean="0"/>
            <a:t>Student Engagement </a:t>
          </a:r>
          <a:r>
            <a:rPr lang="en-US" dirty="0" smtClean="0"/>
            <a:t>Focus</a:t>
          </a:r>
          <a:r>
            <a:rPr lang="en-US" baseline="30000" dirty="0" smtClean="0"/>
            <a:t>3, 4</a:t>
          </a:r>
          <a:endParaRPr lang="en-US" dirty="0"/>
        </a:p>
      </dgm:t>
    </dgm:pt>
    <dgm:pt modelId="{0F8511F7-94DE-4A2E-8A07-1D4ADDC6D49B}" type="parTrans" cxnId="{FAB58093-AFAE-4F26-B467-A1C2A4CADA5A}">
      <dgm:prSet/>
      <dgm:spPr/>
      <dgm:t>
        <a:bodyPr/>
        <a:lstStyle/>
        <a:p>
          <a:endParaRPr lang="en-US"/>
        </a:p>
      </dgm:t>
    </dgm:pt>
    <dgm:pt modelId="{D789CF16-6446-4C3D-8485-A8C7440829DF}" type="sibTrans" cxnId="{FAB58093-AFAE-4F26-B467-A1C2A4CADA5A}">
      <dgm:prSet/>
      <dgm:spPr/>
      <dgm:t>
        <a:bodyPr/>
        <a:lstStyle/>
        <a:p>
          <a:endParaRPr lang="en-US"/>
        </a:p>
      </dgm:t>
    </dgm:pt>
    <dgm:pt modelId="{DF374860-EB5F-4506-B1D9-CC18C5E066AC}" type="pres">
      <dgm:prSet presAssocID="{834ED54A-4799-4054-A135-0EA4ABE44B0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63A344-72BD-40AB-AFE1-6D068456982E}" type="pres">
      <dgm:prSet presAssocID="{06A7A40E-D560-4E5D-899B-AC3AC76E0174}" presName="centerShape" presStyleLbl="node0" presStyleIdx="0" presStyleCnt="1"/>
      <dgm:spPr/>
      <dgm:t>
        <a:bodyPr/>
        <a:lstStyle/>
        <a:p>
          <a:endParaRPr lang="en-US"/>
        </a:p>
      </dgm:t>
    </dgm:pt>
    <dgm:pt modelId="{51AAAA17-F13E-4839-AA90-AEADAF941319}" type="pres">
      <dgm:prSet presAssocID="{B04BEB13-71D5-4C50-9749-D8BD9AEEB5EE}" presName="parTrans" presStyleLbl="bgSibTrans2D1" presStyleIdx="0" presStyleCnt="2"/>
      <dgm:spPr/>
      <dgm:t>
        <a:bodyPr/>
        <a:lstStyle/>
        <a:p>
          <a:endParaRPr lang="en-US"/>
        </a:p>
      </dgm:t>
    </dgm:pt>
    <dgm:pt modelId="{5C06BE30-3EF1-4411-B039-34E1455D661A}" type="pres">
      <dgm:prSet presAssocID="{93461ECE-B5E5-487E-B638-DADF5EBE7E06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739844-A55C-477C-92DA-B497669149B5}" type="pres">
      <dgm:prSet presAssocID="{0F8511F7-94DE-4A2E-8A07-1D4ADDC6D49B}" presName="parTrans" presStyleLbl="bgSibTrans2D1" presStyleIdx="1" presStyleCnt="2"/>
      <dgm:spPr/>
      <dgm:t>
        <a:bodyPr/>
        <a:lstStyle/>
        <a:p>
          <a:endParaRPr lang="en-US"/>
        </a:p>
      </dgm:t>
    </dgm:pt>
    <dgm:pt modelId="{4557BE8F-4F5C-4128-881C-976FA23F3877}" type="pres">
      <dgm:prSet presAssocID="{4ECD7FF8-8E8B-41CB-981E-4548F99C617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9D08D3-F67D-40B8-B017-2B7D94D38EA9}" srcId="{06A7A40E-D560-4E5D-899B-AC3AC76E0174}" destId="{93461ECE-B5E5-487E-B638-DADF5EBE7E06}" srcOrd="0" destOrd="0" parTransId="{B04BEB13-71D5-4C50-9749-D8BD9AEEB5EE}" sibTransId="{D4CBF0BE-D0D6-401A-AF39-47EE132AED00}"/>
    <dgm:cxn modelId="{26C938D6-0076-4F41-A88B-2BC1DA7CF9FA}" srcId="{834ED54A-4799-4054-A135-0EA4ABE44B08}" destId="{06A7A40E-D560-4E5D-899B-AC3AC76E0174}" srcOrd="0" destOrd="0" parTransId="{E0475130-BC94-4606-8154-AD6EF41DEDEF}" sibTransId="{E36723F4-00C9-4F2C-B392-5D1EF5F1FE0F}"/>
    <dgm:cxn modelId="{D3FD85BF-40DA-446E-B832-392B1ADA37E4}" type="presOf" srcId="{93461ECE-B5E5-487E-B638-DADF5EBE7E06}" destId="{5C06BE30-3EF1-4411-B039-34E1455D661A}" srcOrd="0" destOrd="0" presId="urn:microsoft.com/office/officeart/2005/8/layout/radial4"/>
    <dgm:cxn modelId="{A27EF542-30DD-4A0C-8DE7-997A237F76CC}" type="presOf" srcId="{B04BEB13-71D5-4C50-9749-D8BD9AEEB5EE}" destId="{51AAAA17-F13E-4839-AA90-AEADAF941319}" srcOrd="0" destOrd="0" presId="urn:microsoft.com/office/officeart/2005/8/layout/radial4"/>
    <dgm:cxn modelId="{FAB58093-AFAE-4F26-B467-A1C2A4CADA5A}" srcId="{06A7A40E-D560-4E5D-899B-AC3AC76E0174}" destId="{4ECD7FF8-8E8B-41CB-981E-4548F99C617B}" srcOrd="1" destOrd="0" parTransId="{0F8511F7-94DE-4A2E-8A07-1D4ADDC6D49B}" sibTransId="{D789CF16-6446-4C3D-8485-A8C7440829DF}"/>
    <dgm:cxn modelId="{04E2535C-3A63-4DE5-9580-BB3096E64FC3}" type="presOf" srcId="{06A7A40E-D560-4E5D-899B-AC3AC76E0174}" destId="{2763A344-72BD-40AB-AFE1-6D068456982E}" srcOrd="0" destOrd="0" presId="urn:microsoft.com/office/officeart/2005/8/layout/radial4"/>
    <dgm:cxn modelId="{6406B4BC-C6F3-4481-9F45-268B67F096B0}" type="presOf" srcId="{834ED54A-4799-4054-A135-0EA4ABE44B08}" destId="{DF374860-EB5F-4506-B1D9-CC18C5E066AC}" srcOrd="0" destOrd="0" presId="urn:microsoft.com/office/officeart/2005/8/layout/radial4"/>
    <dgm:cxn modelId="{53324971-0D1F-4210-A040-623A16EB9FA8}" type="presOf" srcId="{0F8511F7-94DE-4A2E-8A07-1D4ADDC6D49B}" destId="{36739844-A55C-477C-92DA-B497669149B5}" srcOrd="0" destOrd="0" presId="urn:microsoft.com/office/officeart/2005/8/layout/radial4"/>
    <dgm:cxn modelId="{09DC8F9F-A971-4485-AD1D-232CE6A9DB9D}" type="presOf" srcId="{4ECD7FF8-8E8B-41CB-981E-4548F99C617B}" destId="{4557BE8F-4F5C-4128-881C-976FA23F3877}" srcOrd="0" destOrd="0" presId="urn:microsoft.com/office/officeart/2005/8/layout/radial4"/>
    <dgm:cxn modelId="{6A956362-D42E-48AF-8623-4DEC4162A2D7}" type="presParOf" srcId="{DF374860-EB5F-4506-B1D9-CC18C5E066AC}" destId="{2763A344-72BD-40AB-AFE1-6D068456982E}" srcOrd="0" destOrd="0" presId="urn:microsoft.com/office/officeart/2005/8/layout/radial4"/>
    <dgm:cxn modelId="{5B700DDC-912D-4215-AB21-BDEF58146417}" type="presParOf" srcId="{DF374860-EB5F-4506-B1D9-CC18C5E066AC}" destId="{51AAAA17-F13E-4839-AA90-AEADAF941319}" srcOrd="1" destOrd="0" presId="urn:microsoft.com/office/officeart/2005/8/layout/radial4"/>
    <dgm:cxn modelId="{78D45709-52C9-4FA2-8B40-2B81F876588B}" type="presParOf" srcId="{DF374860-EB5F-4506-B1D9-CC18C5E066AC}" destId="{5C06BE30-3EF1-4411-B039-34E1455D661A}" srcOrd="2" destOrd="0" presId="urn:microsoft.com/office/officeart/2005/8/layout/radial4"/>
    <dgm:cxn modelId="{C18FE1AB-B4C1-43AE-A851-18BC885FB14B}" type="presParOf" srcId="{DF374860-EB5F-4506-B1D9-CC18C5E066AC}" destId="{36739844-A55C-477C-92DA-B497669149B5}" srcOrd="3" destOrd="0" presId="urn:microsoft.com/office/officeart/2005/8/layout/radial4"/>
    <dgm:cxn modelId="{4587AA90-A825-4D87-9855-CC0AC8F8F930}" type="presParOf" srcId="{DF374860-EB5F-4506-B1D9-CC18C5E066AC}" destId="{4557BE8F-4F5C-4128-881C-976FA23F3877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63A344-72BD-40AB-AFE1-6D068456982E}">
      <dsp:nvSpPr>
        <dsp:cNvPr id="0" name=""/>
        <dsp:cNvSpPr/>
      </dsp:nvSpPr>
      <dsp:spPr>
        <a:xfrm>
          <a:off x="2829103" y="1753225"/>
          <a:ext cx="2342792" cy="23427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Blended Model</a:t>
          </a:r>
          <a:endParaRPr lang="en-US" sz="3700" kern="1200" dirty="0"/>
        </a:p>
      </dsp:txBody>
      <dsp:txXfrm>
        <a:off x="3172197" y="2096319"/>
        <a:ext cx="1656604" cy="1656604"/>
      </dsp:txXfrm>
    </dsp:sp>
    <dsp:sp modelId="{51AAAA17-F13E-4839-AA90-AEADAF941319}">
      <dsp:nvSpPr>
        <dsp:cNvPr id="0" name=""/>
        <dsp:cNvSpPr/>
      </dsp:nvSpPr>
      <dsp:spPr>
        <a:xfrm rot="12900000">
          <a:off x="921772" y="1210090"/>
          <a:ext cx="2213812" cy="66769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06BE30-3EF1-4411-B039-34E1455D661A}">
      <dsp:nvSpPr>
        <dsp:cNvPr id="0" name=""/>
        <dsp:cNvSpPr/>
      </dsp:nvSpPr>
      <dsp:spPr>
        <a:xfrm>
          <a:off x="9127" y="18781"/>
          <a:ext cx="2225653" cy="17805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Classroom Assessment </a:t>
          </a:r>
          <a:r>
            <a:rPr lang="en-US" sz="3100" kern="1200" dirty="0" smtClean="0"/>
            <a:t>Focus</a:t>
          </a:r>
          <a:r>
            <a:rPr lang="en-US" sz="3100" kern="1200" baseline="30000" dirty="0" smtClean="0"/>
            <a:t>3, 2 </a:t>
          </a:r>
          <a:endParaRPr lang="en-US" sz="3100" kern="1200" dirty="0"/>
        </a:p>
      </dsp:txBody>
      <dsp:txXfrm>
        <a:off x="61277" y="70931"/>
        <a:ext cx="2121353" cy="1676222"/>
      </dsp:txXfrm>
    </dsp:sp>
    <dsp:sp modelId="{36739844-A55C-477C-92DA-B497669149B5}">
      <dsp:nvSpPr>
        <dsp:cNvPr id="0" name=""/>
        <dsp:cNvSpPr/>
      </dsp:nvSpPr>
      <dsp:spPr>
        <a:xfrm rot="19500000">
          <a:off x="4865414" y="1210090"/>
          <a:ext cx="2213812" cy="66769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57BE8F-4F5C-4128-881C-976FA23F3877}">
      <dsp:nvSpPr>
        <dsp:cNvPr id="0" name=""/>
        <dsp:cNvSpPr/>
      </dsp:nvSpPr>
      <dsp:spPr>
        <a:xfrm>
          <a:off x="5766218" y="18781"/>
          <a:ext cx="2225653" cy="17805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Student Engagement </a:t>
          </a:r>
          <a:r>
            <a:rPr lang="en-US" sz="3100" kern="1200" dirty="0" smtClean="0"/>
            <a:t>Focus</a:t>
          </a:r>
          <a:r>
            <a:rPr lang="en-US" sz="3100" kern="1200" baseline="30000" dirty="0" smtClean="0"/>
            <a:t>3, 4</a:t>
          </a:r>
          <a:endParaRPr lang="en-US" sz="3100" kern="1200" dirty="0"/>
        </a:p>
      </dsp:txBody>
      <dsp:txXfrm>
        <a:off x="5818368" y="70931"/>
        <a:ext cx="2121353" cy="16762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6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6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64A2E-2565-4CA3-A31A-78127A0427FB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780"/>
            <a:ext cx="2972421" cy="4656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30780"/>
            <a:ext cx="2972421" cy="4656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4BD65-12FE-431B-A500-A99EE67C6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33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61360-2DDA-46BB-9BA1-044C34D73180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8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72EC1-6CE2-4061-B0BE-8D7D7019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22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72EC1-6CE2-4061-B0BE-8D7D70199D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787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72EC1-6CE2-4061-B0BE-8D7D70199D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20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72EC1-6CE2-4061-B0BE-8D7D70199D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307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NMC_Blu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A4B69-5E3B-471B-847A-3F70598E9875}" type="datetimeFigureOut">
              <a:rPr lang="en-US"/>
              <a:pPr>
                <a:defRPr/>
              </a:pPr>
              <a:t>4/17/2017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2971A-BB1B-4541-8020-8138434EEB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1820102"/>
      </p:ext>
    </p:extLst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B973B-33E2-4ABD-B18B-25261AF1F2F1}" type="datetimeFigureOut">
              <a:rPr lang="en-US"/>
              <a:pPr>
                <a:defRPr/>
              </a:pPr>
              <a:t>4/17/2017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453A1-B4B4-4A5E-ADBB-077FAC2567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3244886"/>
      </p:ext>
    </p:extLst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NMC_Blu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0AC21-98DA-487A-B6F2-F8A43E02ECD7}" type="datetimeFigureOut">
              <a:rPr lang="en-US"/>
              <a:pPr>
                <a:defRPr/>
              </a:pPr>
              <a:t>4/17/2017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9467E-313C-4CF8-A6B6-7272D8BAF7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3814274"/>
      </p:ext>
    </p:extLst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NMC_Text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084888"/>
            <a:ext cx="1487488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419600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A4871-DF53-4F0D-BF0A-1F97F3BB0006}" type="datetimeFigureOut">
              <a:rPr lang="en-US"/>
              <a:pPr>
                <a:defRPr/>
              </a:pPr>
              <a:t>4/17/2017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FFD67-5D50-409E-B268-B27BD98C72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4005127"/>
      </p:ext>
    </p:extLst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NMC_Text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084888"/>
            <a:ext cx="1487488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400"/>
            </a:lvl2pPr>
            <a:lvl3pPr>
              <a:defRPr sz="20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800"/>
            </a:lvl4pPr>
            <a:lvl5pPr>
              <a:defRPr sz="18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400"/>
            </a:lvl2pPr>
            <a:lvl3pPr>
              <a:defRPr sz="20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800"/>
            </a:lvl4pPr>
            <a:lvl5pPr>
              <a:defRPr sz="18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A9496-2A27-44FC-8494-FF4FF084BB4B}" type="datetimeFigureOut">
              <a:rPr lang="en-US"/>
              <a:pPr>
                <a:defRPr/>
              </a:pPr>
              <a:t>4/17/2017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A1E638-A312-42F1-B2DE-72926E7327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358003"/>
      </p:ext>
    </p:extLst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NMC_Text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084888"/>
            <a:ext cx="1487488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8ACC-94AB-4F83-BBF4-283A433352C5}" type="datetimeFigureOut">
              <a:rPr lang="en-US"/>
              <a:pPr>
                <a:defRPr/>
              </a:pPr>
              <a:t>4/17/2017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2F611-5692-476E-82ED-085FECD7D4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0446412"/>
      </p:ext>
    </p:extLst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NMC_Text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6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9B19E-8B36-4855-96D1-A84BB622E8B1}" type="datetimeFigureOut">
              <a:rPr lang="en-US"/>
              <a:pPr>
                <a:defRPr/>
              </a:pPr>
              <a:t>4/17/2017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0EBAC-632E-4867-8BCD-A0C9E51D7F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981140"/>
      </p:ext>
    </p:extLst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NMC_Text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6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084888"/>
            <a:ext cx="1487488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B1644-1CA7-494F-AFE9-68675E9D7EDD}" type="datetimeFigureOut">
              <a:rPr lang="en-US"/>
              <a:pPr>
                <a:defRPr/>
              </a:pPr>
              <a:t>4/17/2017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67A2D-39BE-48D2-BE1C-B032034D93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4161208"/>
      </p:ext>
    </p:extLst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NMC_Text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6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084888"/>
            <a:ext cx="1487488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BB40B-5F08-4782-8E3A-CFA78D378E0E}" type="datetimeFigureOut">
              <a:rPr lang="en-US"/>
              <a:pPr>
                <a:defRPr/>
              </a:pPr>
              <a:t>4/17/2017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B6C62-E051-4C8E-A03D-CC708915E0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4822555"/>
      </p:ext>
    </p:extLst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2C94E-B089-418F-8BBD-6864E83ED4E9}" type="datetimeFigureOut">
              <a:rPr lang="en-US"/>
              <a:pPr>
                <a:defRPr/>
              </a:pPr>
              <a:t>4/17/2017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A3F39-A34E-418F-AB12-3F28741690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5175172"/>
      </p:ext>
    </p:extLst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NMC_TextSlide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6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28B894-8426-4056-A5B9-BC76CDE233C5}" type="datetimeFigureOut">
              <a:rPr lang="en-US"/>
              <a:pPr>
                <a:defRPr/>
              </a:pPr>
              <a:t>4/17/2017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BA8F748-1385-489F-BEE3-1DFA634270C5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2" name="Pictur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084888"/>
            <a:ext cx="1487488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86" r:id="rId9"/>
    <p:sldLayoutId id="2147483687" r:id="rId10"/>
  </p:sldLayoutIdLst>
  <p:transition>
    <p:diamond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17375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17375E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17375E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17375E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17375E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17375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76200" y="2130425"/>
            <a:ext cx="8839200" cy="1470025"/>
          </a:xfrm>
        </p:spPr>
        <p:txBody>
          <a:bodyPr/>
          <a:lstStyle/>
          <a:p>
            <a:pPr algn="ctr"/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/>
              <a:t> </a:t>
            </a:r>
            <a:r>
              <a:rPr lang="en-US" sz="5400" b="1" dirty="0"/>
              <a:t>Blended Huddle: 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b="1" dirty="0" smtClean="0"/>
              <a:t>A </a:t>
            </a:r>
            <a:r>
              <a:rPr lang="en-US" sz="5400" b="1" dirty="0"/>
              <a:t>Team-based Case Study Teaching Integration Strategy 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/>
              <a:t>  </a:t>
            </a:r>
            <a:br>
              <a:rPr lang="en-US" sz="5400" dirty="0"/>
            </a:br>
            <a:endParaRPr lang="en-US" altLang="en-US" sz="54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62500" lnSpcReduction="20000"/>
          </a:bodyPr>
          <a:lstStyle/>
          <a:p>
            <a:endParaRPr lang="en-US" dirty="0"/>
          </a:p>
          <a:p>
            <a:r>
              <a:rPr lang="en-US" dirty="0"/>
              <a:t> </a:t>
            </a:r>
            <a:r>
              <a:rPr lang="en-US" b="1" dirty="0"/>
              <a:t>CREATE Series </a:t>
            </a:r>
            <a:endParaRPr lang="en-US" dirty="0"/>
          </a:p>
          <a:p>
            <a:r>
              <a:rPr lang="en-US" dirty="0"/>
              <a:t>  </a:t>
            </a:r>
            <a:r>
              <a:rPr lang="en-US" dirty="0" smtClean="0"/>
              <a:t>Monday &amp; Tuesday</a:t>
            </a:r>
            <a:r>
              <a:rPr lang="en-US" dirty="0" smtClean="0"/>
              <a:t>, </a:t>
            </a:r>
            <a:r>
              <a:rPr lang="en-US" dirty="0" smtClean="0"/>
              <a:t>April 17</a:t>
            </a:r>
            <a:r>
              <a:rPr lang="en-US" baseline="30000" dirty="0" smtClean="0"/>
              <a:t>th</a:t>
            </a:r>
            <a:r>
              <a:rPr lang="en-US" dirty="0" smtClean="0"/>
              <a:t> &amp; 18</a:t>
            </a:r>
            <a:r>
              <a:rPr lang="en-US" baseline="30000" dirty="0" smtClean="0"/>
              <a:t>th</a:t>
            </a:r>
            <a:r>
              <a:rPr lang="en-US" dirty="0" smtClean="0"/>
              <a:t>, 2017</a:t>
            </a:r>
            <a:endParaRPr lang="en-US" dirty="0" smtClean="0"/>
          </a:p>
          <a:p>
            <a:r>
              <a:rPr lang="en-US" dirty="0" smtClean="0"/>
              <a:t>CREATE Center</a:t>
            </a:r>
            <a:endParaRPr lang="en-US" dirty="0" smtClean="0"/>
          </a:p>
          <a:p>
            <a:r>
              <a:rPr lang="en-US" dirty="0" smtClean="0"/>
              <a:t>Dr. Heather Henrichs, Associate Professor, Arts &amp; Sciences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398689"/>
      </p:ext>
    </p:extLst>
  </p:cSld>
  <p:clrMapOvr>
    <a:masterClrMapping/>
  </p:clrMapOvr>
  <p:transition>
    <p:diamond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How to create focus to your decisions for active teaching and learning strategies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 i="1" dirty="0" smtClean="0"/>
              <a:t>The Journey:</a:t>
            </a:r>
            <a:endParaRPr lang="en-US" sz="4800" i="1" dirty="0"/>
          </a:p>
        </p:txBody>
      </p:sp>
    </p:spTree>
  </p:cSld>
  <p:clrMapOvr>
    <a:masterClrMapping/>
  </p:clrMapOvr>
  <p:transition>
    <p:diamond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is Backward Design?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17375E"/>
                </a:solidFill>
              </a:rPr>
              <a:t>Focus on “enduring </a:t>
            </a:r>
            <a:r>
              <a:rPr lang="en-US" altLang="en-US" dirty="0" smtClean="0">
                <a:solidFill>
                  <a:srgbClr val="17375E"/>
                </a:solidFill>
              </a:rPr>
              <a:t>concepts”</a:t>
            </a:r>
            <a:r>
              <a:rPr lang="en-US" altLang="en-US" baseline="30000" dirty="0" smtClean="0">
                <a:solidFill>
                  <a:srgbClr val="17375E"/>
                </a:solidFill>
              </a:rPr>
              <a:t>1</a:t>
            </a:r>
          </a:p>
          <a:p>
            <a:pPr lvl="1"/>
            <a:endParaRPr lang="en-US" altLang="en-US" dirty="0">
              <a:solidFill>
                <a:srgbClr val="17375E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6754" y="6324600"/>
            <a:ext cx="57150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1. Wiggins, G. &amp; </a:t>
            </a:r>
            <a:r>
              <a:rPr lang="en-US" dirty="0" err="1" smtClean="0"/>
              <a:t>McTighe</a:t>
            </a:r>
            <a:r>
              <a:rPr lang="en-US" dirty="0" smtClean="0"/>
              <a:t>, J. (2005) Understanding by design: Expanded 2nd edition. Upper Saddle River, NJ: Pearson Education, Inc. (pp. 15).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2133600"/>
            <a:ext cx="6175624" cy="3872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796403"/>
      </p:ext>
    </p:extLst>
  </p:cSld>
  <p:clrMapOvr>
    <a:masterClrMapping/>
  </p:clrMapOvr>
  <p:transition>
    <p:diamond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is a TGI?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17375E"/>
                </a:solidFill>
              </a:rPr>
              <a:t>Teaching Goals Inventory </a:t>
            </a:r>
            <a:r>
              <a:rPr lang="en-US" altLang="en-US" baseline="30000" dirty="0" smtClean="0">
                <a:solidFill>
                  <a:srgbClr val="17375E"/>
                </a:solidFill>
              </a:rPr>
              <a:t>2</a:t>
            </a:r>
          </a:p>
          <a:p>
            <a:pPr lvl="1"/>
            <a:r>
              <a:rPr lang="en-US" altLang="en-US" dirty="0" smtClean="0"/>
              <a:t>Focus on ‘enduring concepts’ related to clusters:</a:t>
            </a:r>
          </a:p>
          <a:p>
            <a:pPr lvl="2"/>
            <a:r>
              <a:rPr lang="en-US" altLang="en-US" b="1" u="sng" dirty="0" smtClean="0">
                <a:solidFill>
                  <a:srgbClr val="17375E"/>
                </a:solidFill>
              </a:rPr>
              <a:t>Higher-Order Thinking Skills</a:t>
            </a:r>
          </a:p>
          <a:p>
            <a:pPr lvl="2"/>
            <a:r>
              <a:rPr lang="en-US" altLang="en-US" dirty="0" smtClean="0">
                <a:solidFill>
                  <a:srgbClr val="17375E"/>
                </a:solidFill>
              </a:rPr>
              <a:t>Basic Academic Success Skills</a:t>
            </a:r>
          </a:p>
          <a:p>
            <a:pPr lvl="2"/>
            <a:r>
              <a:rPr lang="en-US" altLang="en-US" b="1" u="sng" dirty="0" smtClean="0">
                <a:solidFill>
                  <a:srgbClr val="17375E"/>
                </a:solidFill>
              </a:rPr>
              <a:t>Discipline-Specific Knowledge and Skills</a:t>
            </a:r>
          </a:p>
          <a:p>
            <a:pPr lvl="2"/>
            <a:r>
              <a:rPr lang="en-US" altLang="en-US" dirty="0" smtClean="0">
                <a:solidFill>
                  <a:srgbClr val="17375E"/>
                </a:solidFill>
              </a:rPr>
              <a:t>Liberal Arts and Academic Values</a:t>
            </a:r>
          </a:p>
          <a:p>
            <a:pPr lvl="2"/>
            <a:r>
              <a:rPr lang="en-US" altLang="en-US" dirty="0" smtClean="0">
                <a:solidFill>
                  <a:srgbClr val="17375E"/>
                </a:solidFill>
              </a:rPr>
              <a:t>Work and Career Preparation</a:t>
            </a:r>
          </a:p>
          <a:p>
            <a:pPr lvl="2"/>
            <a:r>
              <a:rPr lang="en-US" altLang="en-US" dirty="0" smtClean="0">
                <a:solidFill>
                  <a:srgbClr val="17375E"/>
                </a:solidFill>
              </a:rPr>
              <a:t>Personal Development</a:t>
            </a:r>
          </a:p>
          <a:p>
            <a:pPr marL="457200" lvl="1" indent="0">
              <a:buNone/>
            </a:pPr>
            <a:endParaRPr lang="en-US" altLang="en-US" dirty="0" smtClean="0">
              <a:solidFill>
                <a:srgbClr val="17375E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6200" y="6172200"/>
            <a:ext cx="6934200" cy="549275"/>
          </a:xfrm>
        </p:spPr>
        <p:txBody>
          <a:bodyPr/>
          <a:lstStyle/>
          <a:p>
            <a:pPr>
              <a:defRPr/>
            </a:pPr>
            <a:r>
              <a:rPr lang="en-US" dirty="0"/>
              <a:t>2</a:t>
            </a:r>
            <a:r>
              <a:rPr lang="en-US" dirty="0" smtClean="0"/>
              <a:t>. Angelo, T. A. &amp; Cross, K. P. (1993). Classroom assessment techniques: A handbook for college teachers.</a:t>
            </a:r>
          </a:p>
          <a:p>
            <a:pPr algn="l">
              <a:defRPr/>
            </a:pPr>
            <a:r>
              <a:rPr lang="en-US" dirty="0"/>
              <a:t>	San Francisco, CA: John Wiley &amp; Sons, Inc.</a:t>
            </a:r>
          </a:p>
        </p:txBody>
      </p:sp>
    </p:spTree>
  </p:cSld>
  <p:clrMapOvr>
    <a:masterClrMapping/>
  </p:clrMapOvr>
  <p:transition>
    <p:diamond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dirty="0" smtClean="0"/>
              <a:t>Selection of Strategy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0849097"/>
              </p:ext>
            </p:extLst>
          </p:nvPr>
        </p:nvGraphicFramePr>
        <p:xfrm>
          <a:off x="495300" y="1371600"/>
          <a:ext cx="8001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6200" y="5334000"/>
            <a:ext cx="6934200" cy="1387475"/>
          </a:xfrm>
        </p:spPr>
        <p:txBody>
          <a:bodyPr/>
          <a:lstStyle/>
          <a:p>
            <a:pPr>
              <a:defRPr/>
            </a:pPr>
            <a:r>
              <a:rPr lang="en-US" dirty="0"/>
              <a:t>2</a:t>
            </a:r>
            <a:r>
              <a:rPr lang="en-US" dirty="0" smtClean="0"/>
              <a:t>. Angelo, T. A. &amp; Cross, K. P. (1993). Classroom assessment techniques: A handbook for college teachers.</a:t>
            </a:r>
          </a:p>
          <a:p>
            <a:pPr algn="l">
              <a:defRPr/>
            </a:pPr>
            <a:r>
              <a:rPr lang="en-US" dirty="0"/>
              <a:t>	San Francisco, CA: John Wiley &amp; Sons, Inc</a:t>
            </a:r>
            <a:r>
              <a:rPr lang="en-US" dirty="0" smtClean="0"/>
              <a:t>.</a:t>
            </a:r>
          </a:p>
          <a:p>
            <a:pPr algn="l">
              <a:defRPr/>
            </a:pPr>
            <a:r>
              <a:rPr lang="en-US" dirty="0" smtClean="0"/>
              <a:t>    3. </a:t>
            </a:r>
            <a:r>
              <a:rPr lang="en-US" dirty="0" err="1"/>
              <a:t>Michaelsen</a:t>
            </a:r>
            <a:r>
              <a:rPr lang="en-US" dirty="0"/>
              <a:t>, L. K., Knight, A. B., &amp; Fink, L. D. (2004). Team-based learning: A transformative use of small 	groups. Sterling, VA: Stylus Publishing, Inc.</a:t>
            </a:r>
          </a:p>
          <a:p>
            <a:pPr algn="l">
              <a:defRPr/>
            </a:pPr>
            <a:r>
              <a:rPr lang="en-US" dirty="0" smtClean="0"/>
              <a:t>    4. </a:t>
            </a:r>
            <a:r>
              <a:rPr lang="en-US" dirty="0"/>
              <a:t>Barkley, E.F. (2010). Student Engagement Techniques: A handbook for college faculty. </a:t>
            </a:r>
          </a:p>
          <a:p>
            <a:pPr algn="l">
              <a:defRPr/>
            </a:pPr>
            <a:r>
              <a:rPr lang="en-US" dirty="0"/>
              <a:t>	San Francisco, CA: John Wiley &amp; Sons, Inc.</a:t>
            </a:r>
          </a:p>
        </p:txBody>
      </p:sp>
    </p:spTree>
  </p:cSld>
  <p:clrMapOvr>
    <a:masterClrMapping/>
  </p:clrMapOvr>
  <p:transition>
    <p:diamond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TBL Pedagogy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Team-Based Learning</a:t>
            </a:r>
            <a:endParaRPr lang="en-US" dirty="0" smtClean="0"/>
          </a:p>
          <a:p>
            <a:pPr lvl="1"/>
            <a:r>
              <a:rPr lang="en-US" dirty="0" smtClean="0"/>
              <a:t>Individual Readiness Assessment Test (</a:t>
            </a:r>
            <a:r>
              <a:rPr lang="en-US" dirty="0" err="1" smtClean="0"/>
              <a:t>iRAT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Team Readiness Assessment Test (</a:t>
            </a:r>
            <a:r>
              <a:rPr lang="en-US" dirty="0" err="1" smtClean="0"/>
              <a:t>tRAT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Application</a:t>
            </a:r>
            <a:endParaRPr lang="en-US" dirty="0"/>
          </a:p>
          <a:p>
            <a:r>
              <a:rPr lang="en-US" dirty="0" smtClean="0"/>
              <a:t>Modifications:</a:t>
            </a:r>
          </a:p>
          <a:p>
            <a:pPr lvl="1"/>
            <a:r>
              <a:rPr lang="en-US" dirty="0" err="1" smtClean="0"/>
              <a:t>iQuiz</a:t>
            </a:r>
            <a:endParaRPr lang="en-US" dirty="0" smtClean="0"/>
          </a:p>
          <a:p>
            <a:pPr lvl="1"/>
            <a:r>
              <a:rPr lang="en-US" dirty="0" err="1" smtClean="0"/>
              <a:t>gQuiz</a:t>
            </a:r>
            <a:endParaRPr lang="en-US" dirty="0" smtClean="0"/>
          </a:p>
          <a:p>
            <a:pPr lvl="1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6200" y="6096000"/>
            <a:ext cx="6934200" cy="625475"/>
          </a:xfrm>
        </p:spPr>
        <p:txBody>
          <a:bodyPr/>
          <a:lstStyle/>
          <a:p>
            <a:pPr>
              <a:defRPr/>
            </a:pPr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Michaelsen</a:t>
            </a:r>
            <a:r>
              <a:rPr lang="en-US" dirty="0" smtClean="0"/>
              <a:t>, L. K., Knight, A. B., &amp; Fink, L. D. (2004). Team-based learning: A transformative use of small 	groups. Sterling, VA: Stylus Publishing, </a:t>
            </a:r>
            <a:r>
              <a:rPr lang="en-US" dirty="0"/>
              <a:t>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72065"/>
      </p:ext>
    </p:extLst>
  </p:cSld>
  <p:clrMapOvr>
    <a:masterClrMapping/>
  </p:clrMapOvr>
  <p:transition>
    <p:diamond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Student Engagement Focus Example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6200" y="5791200"/>
            <a:ext cx="6934200" cy="930275"/>
          </a:xfrm>
        </p:spPr>
        <p:txBody>
          <a:bodyPr/>
          <a:lstStyle/>
          <a:p>
            <a:pPr algn="l">
              <a:defRPr/>
            </a:pPr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 smtClean="0"/>
              <a:t>Barkley, E.F. (2010). Student Engagement Techniques: A handbook for college faculty. </a:t>
            </a:r>
          </a:p>
          <a:p>
            <a:pPr algn="l">
              <a:defRPr/>
            </a:pPr>
            <a:r>
              <a:rPr lang="en-US" dirty="0"/>
              <a:t>	</a:t>
            </a:r>
            <a:r>
              <a:rPr lang="en-US" dirty="0" smtClean="0"/>
              <a:t>San Francisco, CA: </a:t>
            </a:r>
            <a:r>
              <a:rPr lang="en-US" dirty="0"/>
              <a:t>John Wiley &amp; Sons, Inc</a:t>
            </a:r>
            <a:r>
              <a:rPr lang="en-US" dirty="0" smtClean="0"/>
              <a:t>. (pp. </a:t>
            </a:r>
            <a:r>
              <a:rPr lang="en-US" dirty="0" smtClean="0"/>
              <a:t>272).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0"/>
            <a:ext cx="8610600" cy="3051089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Development/Methods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Group Method</a:t>
            </a:r>
            <a:endParaRPr lang="en-US" dirty="0"/>
          </a:p>
          <a:p>
            <a:r>
              <a:rPr lang="en-US" dirty="0" smtClean="0"/>
              <a:t>Interrupted Case Method</a:t>
            </a:r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81000" y="5927725"/>
            <a:ext cx="6934200" cy="930275"/>
          </a:xfrm>
        </p:spPr>
        <p:txBody>
          <a:bodyPr/>
          <a:lstStyle/>
          <a:p>
            <a:pPr algn="l">
              <a:defRPr/>
            </a:pPr>
            <a:r>
              <a:rPr lang="en-US" dirty="0"/>
              <a:t>5</a:t>
            </a:r>
            <a:r>
              <a:rPr lang="en-US" dirty="0" smtClean="0"/>
              <a:t>. </a:t>
            </a:r>
            <a:r>
              <a:rPr lang="en-US" dirty="0" err="1" smtClean="0"/>
              <a:t>Herreid</a:t>
            </a:r>
            <a:r>
              <a:rPr lang="en-US" dirty="0" smtClean="0"/>
              <a:t>, C.F. </a:t>
            </a:r>
            <a:r>
              <a:rPr lang="en-US" dirty="0" smtClean="0"/>
              <a:t>(</a:t>
            </a:r>
            <a:r>
              <a:rPr lang="en-US" dirty="0" smtClean="0"/>
              <a:t>2013). Start with a story: The case study method of teaching in college science.</a:t>
            </a:r>
            <a:endParaRPr lang="en-US" dirty="0" smtClean="0"/>
          </a:p>
          <a:p>
            <a:pPr algn="l">
              <a:defRPr/>
            </a:pPr>
            <a:r>
              <a:rPr lang="en-US" dirty="0"/>
              <a:t>	</a:t>
            </a:r>
            <a:r>
              <a:rPr lang="en-US" dirty="0" smtClean="0"/>
              <a:t>Buffalo, NY: National Center for Case Study Teaching in Science.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224" y="3196856"/>
            <a:ext cx="3962400" cy="9214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224" y="4133850"/>
            <a:ext cx="6086475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517383"/>
      </p:ext>
    </p:extLst>
  </p:cSld>
  <p:clrMapOvr>
    <a:masterClrMapping/>
  </p:clrMapOvr>
  <p:transition>
    <p:diamond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1954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Classroom Assessment Focus Example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1" y="2134705"/>
            <a:ext cx="8746870" cy="2894495"/>
          </a:xfrm>
          <a:prstGeom prst="rect">
            <a:avLst/>
          </a:prstGeom>
        </p:spPr>
      </p:pic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6200" y="5791200"/>
            <a:ext cx="6934200" cy="930275"/>
          </a:xfrm>
        </p:spPr>
        <p:txBody>
          <a:bodyPr/>
          <a:lstStyle/>
          <a:p>
            <a:pPr>
              <a:defRPr/>
            </a:pPr>
            <a:r>
              <a:rPr lang="en-US" dirty="0"/>
              <a:t>2</a:t>
            </a:r>
            <a:r>
              <a:rPr lang="en-US" dirty="0" smtClean="0"/>
              <a:t>. Angelo, T. A. &amp; Cross, K. P. (1993). Classroom assessment techniques: A handbook for college teachers.</a:t>
            </a:r>
          </a:p>
          <a:p>
            <a:pPr algn="l">
              <a:defRPr/>
            </a:pPr>
            <a:r>
              <a:rPr lang="en-US" dirty="0"/>
              <a:t>	San Francisco, CA: John Wiley &amp; Sons, Inc</a:t>
            </a:r>
            <a:r>
              <a:rPr lang="en-US" dirty="0" smtClean="0"/>
              <a:t>. (pp. 197).</a:t>
            </a:r>
          </a:p>
          <a:p>
            <a:pPr algn="l">
              <a:defRPr/>
            </a:pPr>
            <a:r>
              <a:rPr lang="en-US" dirty="0" smtClean="0"/>
              <a:t>    </a:t>
            </a:r>
            <a:endParaRPr lang="en-US" dirty="0"/>
          </a:p>
        </p:txBody>
      </p:sp>
    </p:spTree>
  </p:cSld>
  <p:clrMapOvr>
    <a:masterClrMapping/>
  </p:clrMapOvr>
  <p:transition>
    <p:diamond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NMC PPT Template</Template>
  <TotalTime>123</TotalTime>
  <Words>352</Words>
  <Application>Microsoft Office PowerPoint</Application>
  <PresentationFormat>On-screen Show (4:3)</PresentationFormat>
  <Paragraphs>57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  Blended Huddle:  A Team-based Case Study Teaching Integration Strategy     </vt:lpstr>
      <vt:lpstr>How to create focus to your decisions for active teaching and learning strategies</vt:lpstr>
      <vt:lpstr>What is Backward Design?</vt:lpstr>
      <vt:lpstr>What is a TGI?</vt:lpstr>
      <vt:lpstr>Selection of Strategy</vt:lpstr>
      <vt:lpstr>TBL Pedagogy</vt:lpstr>
      <vt:lpstr>Student Engagement Focus Example</vt:lpstr>
      <vt:lpstr>Case Study Development/Methods</vt:lpstr>
      <vt:lpstr>Classroom Assessment Focus Example</vt:lpstr>
      <vt:lpstr>Questions?</vt:lpstr>
    </vt:vector>
  </TitlesOfParts>
  <Company>NEBRASKA METHODIST HEALTH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“Let’s Get Active” Hoedown!:  An Active Teaching and Learning Strategy Swap</dc:title>
  <dc:creator>Henrichs, Heather</dc:creator>
  <cp:lastModifiedBy>Henrichs, Heather</cp:lastModifiedBy>
  <cp:revision>15</cp:revision>
  <cp:lastPrinted>2017-04-17T16:42:40Z</cp:lastPrinted>
  <dcterms:created xsi:type="dcterms:W3CDTF">2016-12-06T17:10:49Z</dcterms:created>
  <dcterms:modified xsi:type="dcterms:W3CDTF">2017-04-17T16:47:43Z</dcterms:modified>
</cp:coreProperties>
</file>